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2A_A88BBB95.xml" ContentType="application/vnd.ms-powerpoint.comments+xml"/>
  <Override PartName="/ppt/notesSlides/notesSlide3.xml" ContentType="application/vnd.openxmlformats-officedocument.presentationml.notesSlide+xml"/>
  <Override PartName="/ppt/comments/modernComment_123_59EDB9C5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8" r:id="rId4"/>
    <p:sldId id="287" r:id="rId5"/>
    <p:sldId id="285" r:id="rId6"/>
    <p:sldId id="279" r:id="rId7"/>
    <p:sldId id="298" r:id="rId8"/>
    <p:sldId id="291" r:id="rId9"/>
    <p:sldId id="297" r:id="rId10"/>
    <p:sldId id="280" r:id="rId11"/>
    <p:sldId id="300" r:id="rId12"/>
    <p:sldId id="281" r:id="rId13"/>
    <p:sldId id="294" r:id="rId14"/>
    <p:sldId id="299" r:id="rId15"/>
    <p:sldId id="282" r:id="rId16"/>
    <p:sldId id="289" r:id="rId17"/>
    <p:sldId id="283" r:id="rId18"/>
    <p:sldId id="295" r:id="rId19"/>
    <p:sldId id="28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BF46592-C57B-F4DB-1D4B-2A536B6D5202}" name="Daniel Zhang" initials="DZ" userId="Daniel Zhang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4B5E"/>
    <a:srgbClr val="30302E"/>
    <a:srgbClr val="F9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F5FF18-BD7B-5FA7-4570-C488E668D926}" v="189" dt="2021-12-10T21:59:25.994"/>
    <p1510:client id="{2AC19A5E-231B-344B-A7F9-2DECE5970CE4}" v="1237" dt="2021-12-11T16:16:28.966"/>
    <p1510:client id="{36DA0AEB-5E6E-6357-8BE8-8486C80C3529}" v="1790" dt="2021-12-11T00:52:24.902"/>
    <p1510:client id="{4F3C94EB-4B83-B8EF-EC7A-9AF9373EF0CE}" v="808" dt="2021-12-11T00:36:27.866"/>
    <p1510:client id="{8159BB04-A712-D453-C71B-498B1D6B8C2C}" v="476" dt="2021-12-10T03:12:03.700"/>
    <p1510:client id="{97485860-DCA6-A13A-A472-7C98A83DD379}" v="159" dt="2021-12-10T03:00:56.655"/>
    <p1510:client id="{9C25B1EB-8699-4421-A098-1BB46CF044EB}" v="256" dt="2021-12-11T00:57:38.906"/>
    <p1510:client id="{A58F5D40-E6C6-E7A4-5351-B576FF8528F1}" v="251" dt="2021-12-10T22:20:32.130"/>
    <p1510:client id="{CB9F31BD-617D-9D19-4905-650BC3C00C9C}" v="122" dt="2021-12-10T22:35:29.111"/>
    <p1510:client id="{EB911554-BFD0-9772-2EC3-34A8AA7FCFEF}" v="1728" dt="2021-12-10T03:10:24.572"/>
    <p1510:client id="{F2F9C88F-31B8-BF28-1835-6548E1D32D01}" v="38" dt="2021-12-11T00:58:54.187"/>
    <p1510:client id="{F75A1C7E-8E7A-4C86-BE9C-1C6B92813416}" v="14" dt="2021-12-11T07:13:17.109"/>
    <p1510:client id="{FFD3E669-533C-2611-8A83-8C25ED24A244}" v="2" dt="2021-12-11T03:35:56.1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36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omments/modernComment_123_59EDB9C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FB038CD-B13B-4F74-B6F3-203D3C70069E}" authorId="{1BF46592-C57B-F4DB-1D4B-2A536B6D5202}" status="resolved" created="2021-12-10T05:24:54.21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508751813" sldId="291"/>
      <ac:spMk id="28" creationId="{06A1C6F4-EFD1-9D41-AE4A-040B8544C363}"/>
    </ac:deMkLst>
    <p188:txBody>
      <a:bodyPr/>
      <a:lstStyle/>
      <a:p>
        <a:r>
          <a:rPr lang="en-US"/>
          <a:t>不要在slide里放variable name</a:t>
        </a:r>
      </a:p>
    </p188:txBody>
  </p188:cm>
  <p188:cm id="{C0C6AAFE-F4BF-4CEA-9977-1B11276F4C8C}" authorId="{1BF46592-C57B-F4DB-1D4B-2A536B6D5202}" status="resolved" created="2021-12-10T05:30:18.386" complete="100000">
    <pc:sldMkLst xmlns:pc="http://schemas.microsoft.com/office/powerpoint/2013/main/command">
      <pc:docMk/>
      <pc:sldMk cId="1508751813" sldId="291"/>
    </pc:sldMkLst>
    <p188:txBody>
      <a:bodyPr/>
      <a:lstStyle/>
      <a:p>
        <a:r>
          <a:rPr lang="en-US"/>
          <a:t>总体来说字有点多了 可以把我们用的mysql tableau的logo加上</a:t>
        </a:r>
      </a:p>
    </p188:txBody>
  </p188:cm>
</p188:cmLst>
</file>

<file path=ppt/comments/modernComment_12A_A88BBB9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DFE906C-1F35-419C-93B0-622CE0574870}" authorId="{1BF46592-C57B-F4DB-1D4B-2A536B6D5202}" status="resolved" created="2021-12-10T05:26:39.541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90390080" sldId="288"/>
      <ac:spMk id="17" creationId="{389D7753-0C46-4345-8957-84D1C9795F1D}"/>
    </ac:deMkLst>
    <p188:txBody>
      <a:bodyPr/>
      <a:lstStyle/>
      <a:p>
        <a:r>
          <a:rPr lang="en-US"/>
          <a:t>有一说一放个kaggle logo就够了吧</a:t>
        </a:r>
      </a:p>
    </p188:txBody>
  </p188:cm>
  <p188:cm id="{AA1430AF-5915-4C1B-BEFF-DB83C99D8600}" authorId="{1BF46592-C57B-F4DB-1D4B-2A536B6D5202}" status="resolved" created="2021-12-10T05:27:48.505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90390080" sldId="288"/>
      <ac:spMk id="6" creationId="{6B73E1A9-3389-4289-9114-A88556D0F3D4}"/>
    </ac:deMkLst>
    <p188:txBody>
      <a:bodyPr/>
      <a:lstStyle/>
      <a:p>
        <a:r>
          <a:rPr lang="en-US"/>
          <a:t>这边感觉太详细了，slide里只要留一些general的步骤就够了</a:t>
        </a:r>
      </a:p>
    </p188:txBody>
  </p188:cm>
</p188:cmLst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2FEFE-FBC0-4494-96DA-F3BF9388C29A}" type="datetimeFigureOut">
              <a:rPr lang="en-US"/>
              <a:t>12/11/21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65D63-47CB-4726-821F-B8E1AEE36F59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35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58CC-3D3E-4C54-8C7F-7862C9F19AB0}" type="slidenum">
              <a:rPr lang="en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54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Rachel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52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Rachel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94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Rachel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4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87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169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5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4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565D63-47CB-4726-821F-B8E1AEE36F59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22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FB1AE3-7747-4EBD-A789-F7871397E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141616-480A-40DA-836B-C16A3F71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A9E5A4-B2A7-4A03-AFA9-6EE5AE980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C4077C-31DF-45E4-BE78-D19A0B516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B593DC-6A19-44CD-98F7-239D5BD83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702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82130A-50AA-4812-AF99-5C9879CB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84182D-943C-47EA-945F-483389873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542277-E61C-4700-8BA9-88082B723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0702F9-7670-49F8-8238-DEDD2D107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0BE066-DD96-457A-AC2D-77CE0745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382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C90DA61-4777-463F-B047-D7A5AC1E6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963AFF-F742-4AE0-8437-9D13D3D7C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970E1A-3320-49C3-BCC1-D75D3A36F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746516-E954-45F6-BA96-FA61417A8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960B85-B391-4332-8F2B-812EC7959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486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48809-6599-49DE-B3E7-4CD2D39D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C2E1BD-0E3F-43DC-9F0A-D8FC7519A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E3A871-C318-4127-A09D-8482E5D6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8AC07D-4483-4B84-8891-B1D023F27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B3C54F-15A2-4627-8D10-9A0816FC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767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D33A71-2517-444F-8305-BDBA26C96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3E086D-5AD9-41DE-8989-0201A8911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23A204-288D-4D05-8CE4-196404936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2026AE-023A-4C38-9F1B-D5469244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2E85F2-C99F-47C6-B5F6-1046303A8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663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CDCF0F-7028-47A4-BA40-81391866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8E11D8-183D-4478-869E-D51A066BA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356B46-9412-483E-8B9A-859CCC1FE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686385-A8B1-4B5A-8F0D-09FCC5960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5DED69-94DD-4437-A79C-CF989E69C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131839-EF6D-4E00-BA48-5229E4DEA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049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CDDD0-10FA-424C-B96C-EEC86ED2F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16CA93-57AA-4E26-B190-871F02ADD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C9AF57-F334-405F-81D4-5D6B01E4BB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5B660B-B54E-44AA-B7DF-8124BFCCE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490362-1A41-4A43-B540-254161FAA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63E5EE-E450-4CFE-8A40-DC4168659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35E4395-143C-4C6C-BB48-8775133A6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C4A2AC-9871-4E9C-B7B0-F6F97F0D7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856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224A0-AC11-45D1-9CD9-CE2854F4E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46E7BAA-06EC-480F-B81E-FBF8F9D1A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36E7B8-0330-4645-8DAE-F9BD29E7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589013-A020-474A-B95C-3FD735451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60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857C053-A68C-4006-BF9C-EFF670C27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0E4103F-F891-4E33-A591-BBED7BC2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789B2A-D8CC-4B92-A16C-4D83372B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99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632DD8-FBC3-4C5B-B5E4-9362DAF3F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15FB02-7563-4751-8A7C-E989C4D76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BAFD8D-B081-461C-817D-1B3519813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626279-A6AF-45DE-BBC7-C2CEE6534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3DC308-0A22-4E9C-AE42-60B79FEF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26B35C-05E2-4B0D-BC9B-309FD0897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512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8436A-0889-499C-9A01-946AF6DA5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68A98D1-0309-402D-AE9E-22FB3DC3F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DE5D2B-1860-48C4-B079-C8A62FCEE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96E3BB-292B-4524-8238-D4366342C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B9DE49-4A6A-485A-AFB9-4DD8489EF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539A0-383F-4F8A-9AE1-EB48D4C4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610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57A40F-6267-4444-82BC-D013E50B7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4D6E07-6F32-4E6E-AFC2-C04A713E3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3D702-17DE-48DA-971B-A25031AAF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F2E21-9911-47ED-88D5-71C70AB3E33F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B1559D-A59A-4589-8533-AB7DD8F679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71D405-9A95-4C30-AA55-40F519456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FF98E-5996-4CCA-A8CA-BBC4B19082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02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A_A88BBB9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3_59EDB9C5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3E78827-ED1A-4007-97A8-743098E32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"/>
            <a:ext cx="12192000" cy="6858216"/>
          </a:xfrm>
          <a:prstGeom prst="rect">
            <a:avLst/>
          </a:prstGeom>
        </p:spPr>
      </p:pic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82C20C9-4993-4E41-8B4E-431A69D50253}"/>
              </a:ext>
            </a:extLst>
          </p:cNvPr>
          <p:cNvSpPr txBox="1"/>
          <p:nvPr/>
        </p:nvSpPr>
        <p:spPr>
          <a:xfrm>
            <a:off x="2677139" y="1958968"/>
            <a:ext cx="68377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>
                <a:solidFill>
                  <a:srgbClr val="E24B5E"/>
                </a:solidFill>
                <a:latin typeface="Arial" panose="020B0604020202020204" pitchFamily="34" charset="0"/>
                <a:ea typeface="刘德华字体叶根友仿版" panose="02010601030101010101" pitchFamily="2" charset="-122"/>
                <a:cs typeface="Arial" panose="020B0604020202020204" pitchFamily="34" charset="0"/>
              </a:rPr>
              <a:t>Criminal Case Analysis</a:t>
            </a:r>
            <a:endParaRPr lang="zh-CN" altLang="en-US" sz="6600" b="1">
              <a:solidFill>
                <a:srgbClr val="E24B5E"/>
              </a:solidFill>
              <a:latin typeface="Arial" panose="020B0604020202020204" pitchFamily="34" charset="0"/>
              <a:ea typeface="刘德华字体叶根友仿版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5D119A9-9727-4C2F-A338-43A678049C56}"/>
              </a:ext>
            </a:extLst>
          </p:cNvPr>
          <p:cNvSpPr txBox="1"/>
          <p:nvPr/>
        </p:nvSpPr>
        <p:spPr>
          <a:xfrm>
            <a:off x="4747729" y="4456702"/>
            <a:ext cx="2696543" cy="386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Team Members: Ann Huang, Bill Wang, </a:t>
            </a:r>
          </a:p>
          <a:p>
            <a:pPr algn="ctr">
              <a:lnSpc>
                <a:spcPct val="110000"/>
              </a:lnSpc>
            </a:pPr>
            <a:r>
              <a:rPr lang="en-US" altLang="zh-CN" sz="90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Boyuan</a:t>
            </a:r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Wang, Daniel Zhang, Rachel Li</a:t>
            </a:r>
          </a:p>
        </p:txBody>
      </p:sp>
      <p:sp>
        <p:nvSpPr>
          <p:cNvPr id="2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E1AA199-9046-435A-BB20-5D2EA52439A5}"/>
              </a:ext>
            </a:extLst>
          </p:cNvPr>
          <p:cNvSpPr txBox="1"/>
          <p:nvPr/>
        </p:nvSpPr>
        <p:spPr>
          <a:xfrm>
            <a:off x="3571875" y="4068962"/>
            <a:ext cx="5048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Prepared for City of Chicago</a:t>
            </a:r>
          </a:p>
        </p:txBody>
      </p:sp>
      <p:cxnSp>
        <p:nvCxnSpPr>
          <p:cNvPr id="2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D1A742E-0798-473A-B6A8-2C42196CF5FD}"/>
              </a:ext>
            </a:extLst>
          </p:cNvPr>
          <p:cNvCxnSpPr>
            <a:cxnSpLocks/>
          </p:cNvCxnSpPr>
          <p:nvPr/>
        </p:nvCxnSpPr>
        <p:spPr>
          <a:xfrm>
            <a:off x="5986130" y="4383606"/>
            <a:ext cx="21974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913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3421CEA-0C80-2440-A15E-36BFD8AD22D8}"/>
              </a:ext>
            </a:extLst>
          </p:cNvPr>
          <p:cNvSpPr txBox="1"/>
          <p:nvPr/>
        </p:nvSpPr>
        <p:spPr>
          <a:xfrm>
            <a:off x="7311253" y="4696585"/>
            <a:ext cx="4734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Insights for Chicago Police Department</a:t>
            </a:r>
            <a:endParaRPr lang="zh-CN" altLang="en-US" sz="36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21C9184-7EFA-644B-954C-809ACF150304}"/>
              </a:ext>
            </a:extLst>
          </p:cNvPr>
          <p:cNvSpPr txBox="1"/>
          <p:nvPr/>
        </p:nvSpPr>
        <p:spPr>
          <a:xfrm>
            <a:off x="7311253" y="4036623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Part.03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FF9202A-24B4-ED46-9DDC-890D359194F2}"/>
              </a:ext>
            </a:extLst>
          </p:cNvPr>
          <p:cNvCxnSpPr>
            <a:cxnSpLocks/>
          </p:cNvCxnSpPr>
          <p:nvPr/>
        </p:nvCxnSpPr>
        <p:spPr>
          <a:xfrm>
            <a:off x="7417270" y="4498288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25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99544"/>
            <a:ext cx="385823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000" b="1">
                <a:solidFill>
                  <a:srgbClr val="E24B5E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Crime Count </a:t>
            </a:r>
            <a:r>
              <a:rPr lang="en-US" altLang="zh-CN" sz="2000" b="1">
                <a:solidFill>
                  <a:srgbClr val="E24B5E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Group by</a:t>
            </a:r>
            <a:r>
              <a:rPr lang="zh-CN" altLang="en-US" sz="2000" b="1">
                <a:solidFill>
                  <a:srgbClr val="E24B5E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District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511BCF2-712C-473E-ABC1-FA1D27EA04E6}"/>
              </a:ext>
            </a:extLst>
          </p:cNvPr>
          <p:cNvSpPr/>
          <p:nvPr/>
        </p:nvSpPr>
        <p:spPr>
          <a:xfrm>
            <a:off x="5556640" y="5172913"/>
            <a:ext cx="6642000" cy="1682896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0" descr="Map&#10;&#10;Description automatically generated">
            <a:extLst>
              <a:ext uri="{FF2B5EF4-FFF2-40B4-BE49-F238E27FC236}">
                <a16:creationId xmlns:a16="http://schemas.microsoft.com/office/drawing/2014/main" id="{C7444B9E-55EB-4627-8688-60625C5CE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" y="1546138"/>
            <a:ext cx="5558973" cy="5253724"/>
          </a:xfrm>
          <a:prstGeom prst="rect">
            <a:avLst/>
          </a:prstGeom>
        </p:spPr>
      </p:pic>
      <p:sp>
        <p:nvSpPr>
          <p:cNvPr id="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86DC066-68EA-4BBC-A6B5-3BD33AABD032}"/>
              </a:ext>
            </a:extLst>
          </p:cNvPr>
          <p:cNvSpPr txBox="1"/>
          <p:nvPr/>
        </p:nvSpPr>
        <p:spPr>
          <a:xfrm>
            <a:off x="453236" y="800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445E063-A1DA-4DA7-8F06-479C543BF52B}"/>
              </a:ext>
            </a:extLst>
          </p:cNvPr>
          <p:cNvSpPr txBox="1"/>
          <p:nvPr/>
        </p:nvSpPr>
        <p:spPr>
          <a:xfrm>
            <a:off x="6162948" y="5410657"/>
            <a:ext cx="5429383" cy="8872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400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Categorized based on police district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400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11,8,6,4 are the districts with most crimes</a:t>
            </a:r>
          </a:p>
        </p:txBody>
      </p:sp>
      <p:pic>
        <p:nvPicPr>
          <p:cNvPr id="5" name="图片 14" descr="图表&#10;&#10;已自动生成说明">
            <a:extLst>
              <a:ext uri="{FF2B5EF4-FFF2-40B4-BE49-F238E27FC236}">
                <a16:creationId xmlns:a16="http://schemas.microsoft.com/office/drawing/2014/main" id="{F406DAC1-C3EF-4A7E-A882-8F30CAD9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000" y="438521"/>
            <a:ext cx="6655200" cy="47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2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E335D53-936B-0C4B-84FF-714423E117FB}"/>
              </a:ext>
            </a:extLst>
          </p:cNvPr>
          <p:cNvSpPr txBox="1"/>
          <p:nvPr/>
        </p:nvSpPr>
        <p:spPr>
          <a:xfrm>
            <a:off x="7311253" y="4696585"/>
            <a:ext cx="4496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Insights for Citizens of Chicago</a:t>
            </a:r>
            <a:endParaRPr lang="zh-CN" altLang="en-US" sz="36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FC86520-D0D0-D44D-A095-0053D47A86FF}"/>
              </a:ext>
            </a:extLst>
          </p:cNvPr>
          <p:cNvSpPr txBox="1"/>
          <p:nvPr/>
        </p:nvSpPr>
        <p:spPr>
          <a:xfrm>
            <a:off x="7311253" y="4036623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Part.04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C0A680F-3E38-D84C-AA44-42A7EDD1A750}"/>
              </a:ext>
            </a:extLst>
          </p:cNvPr>
          <p:cNvCxnSpPr>
            <a:cxnSpLocks/>
          </p:cNvCxnSpPr>
          <p:nvPr/>
        </p:nvCxnSpPr>
        <p:spPr>
          <a:xfrm>
            <a:off x="7417270" y="4498288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539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99544"/>
            <a:ext cx="399989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0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Night-Time Crime Distribution 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DE8D9B5-2DDC-4DC8-BD49-C6ED1B966FD9}"/>
              </a:ext>
            </a:extLst>
          </p:cNvPr>
          <p:cNvSpPr txBox="1"/>
          <p:nvPr/>
        </p:nvSpPr>
        <p:spPr>
          <a:xfrm>
            <a:off x="7644478" y="2016913"/>
            <a:ext cx="3845383" cy="33494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Crime distribution after 7PM</a:t>
            </a: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Dots represent the locations (blocks) of the cases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Sizes and colors of dots represent number of crime cases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Arial"/>
            </a:endParaRP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86543E5-7044-44E9-BF9B-3F65F7BA337A}"/>
              </a:ext>
            </a:extLst>
          </p:cNvPr>
          <p:cNvSpPr txBox="1"/>
          <p:nvPr/>
        </p:nvSpPr>
        <p:spPr>
          <a:xfrm>
            <a:off x="7553493" y="2407281"/>
            <a:ext cx="184731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2" name="图片 2" descr="地图&#10;&#10;已自动生成说明">
            <a:extLst>
              <a:ext uri="{FF2B5EF4-FFF2-40B4-BE49-F238E27FC236}">
                <a16:creationId xmlns:a16="http://schemas.microsoft.com/office/drawing/2014/main" id="{4E545CDF-EF93-4A67-95D6-1E030AF2C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31" y="1304668"/>
            <a:ext cx="7363200" cy="4937679"/>
          </a:xfrm>
          <a:prstGeom prst="rect">
            <a:avLst/>
          </a:prstGeom>
        </p:spPr>
      </p:pic>
      <p:sp>
        <p:nvSpPr>
          <p:cNvPr id="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507C42C-66F8-4602-B735-DD804F0BABD4}"/>
              </a:ext>
            </a:extLst>
          </p:cNvPr>
          <p:cNvSpPr txBox="1"/>
          <p:nvPr/>
        </p:nvSpPr>
        <p:spPr>
          <a:xfrm>
            <a:off x="453236" y="800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57469D0-ADFD-451F-B7B3-3EB8AA9481C0}"/>
              </a:ext>
            </a:extLst>
          </p:cNvPr>
          <p:cNvSpPr/>
          <p:nvPr/>
        </p:nvSpPr>
        <p:spPr>
          <a:xfrm>
            <a:off x="10366170" y="5833573"/>
            <a:ext cx="589515" cy="589515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041DFEB-A1DC-43FD-A3BE-6D2DA570B915}"/>
              </a:ext>
            </a:extLst>
          </p:cNvPr>
          <p:cNvSpPr/>
          <p:nvPr/>
        </p:nvSpPr>
        <p:spPr>
          <a:xfrm>
            <a:off x="11053656" y="5244058"/>
            <a:ext cx="589515" cy="589515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9953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99544"/>
            <a:ext cx="378623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0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Crime Types Count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DE8D9B5-2DDC-4DC8-BD49-C6ED1B966FD9}"/>
              </a:ext>
            </a:extLst>
          </p:cNvPr>
          <p:cNvSpPr txBox="1"/>
          <p:nvPr/>
        </p:nvSpPr>
        <p:spPr>
          <a:xfrm>
            <a:off x="7290721" y="1826779"/>
            <a:ext cx="4352450" cy="29705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Count of different crime types over the year</a:t>
            </a: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Size of circles represent the  total number of each crime type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Theft, battery, narcotics, and criminal damage are the most common types of crime</a:t>
            </a: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86543E5-7044-44E9-BF9B-3F65F7BA337A}"/>
              </a:ext>
            </a:extLst>
          </p:cNvPr>
          <p:cNvSpPr txBox="1"/>
          <p:nvPr/>
        </p:nvSpPr>
        <p:spPr>
          <a:xfrm>
            <a:off x="7553493" y="2407281"/>
            <a:ext cx="184731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507C42C-66F8-4602-B735-DD804F0BABD4}"/>
              </a:ext>
            </a:extLst>
          </p:cNvPr>
          <p:cNvSpPr txBox="1"/>
          <p:nvPr/>
        </p:nvSpPr>
        <p:spPr>
          <a:xfrm>
            <a:off x="453236" y="800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57469D0-ADFD-451F-B7B3-3EB8AA9481C0}"/>
              </a:ext>
            </a:extLst>
          </p:cNvPr>
          <p:cNvSpPr/>
          <p:nvPr/>
        </p:nvSpPr>
        <p:spPr>
          <a:xfrm>
            <a:off x="10366170" y="5833573"/>
            <a:ext cx="589515" cy="589515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041DFEB-A1DC-43FD-A3BE-6D2DA570B915}"/>
              </a:ext>
            </a:extLst>
          </p:cNvPr>
          <p:cNvSpPr/>
          <p:nvPr/>
        </p:nvSpPr>
        <p:spPr>
          <a:xfrm>
            <a:off x="11053656" y="5244058"/>
            <a:ext cx="589515" cy="589515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pic>
        <p:nvPicPr>
          <p:cNvPr id="6" name="图片 6" descr="图表, 气泡图&#10;&#10;已自动生成说明">
            <a:extLst>
              <a:ext uri="{FF2B5EF4-FFF2-40B4-BE49-F238E27FC236}">
                <a16:creationId xmlns:a16="http://schemas.microsoft.com/office/drawing/2014/main" id="{DB3968C4-DCA4-4078-9F19-C087E13DE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" y="1265427"/>
            <a:ext cx="6811200" cy="559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622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64FEED3-AED6-8643-9C8A-D06827957EC1}"/>
              </a:ext>
            </a:extLst>
          </p:cNvPr>
          <p:cNvSpPr txBox="1"/>
          <p:nvPr/>
        </p:nvSpPr>
        <p:spPr>
          <a:xfrm>
            <a:off x="7311253" y="4696585"/>
            <a:ext cx="4615704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Limitations &amp; </a:t>
            </a:r>
            <a:endParaRPr lang="en-US" altLang="zh-CN" sz="36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36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Areas of Improvement</a:t>
            </a:r>
            <a:endParaRPr lang="zh-CN" altLang="en-US" sz="3600" b="1">
              <a:solidFill>
                <a:srgbClr val="E24B5E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63BA4DB-11DC-D640-91E1-81003D0D8620}"/>
              </a:ext>
            </a:extLst>
          </p:cNvPr>
          <p:cNvSpPr txBox="1"/>
          <p:nvPr/>
        </p:nvSpPr>
        <p:spPr>
          <a:xfrm>
            <a:off x="7311253" y="4036623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Part.05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75CACCB0-62B1-504E-B63C-5EBBA4472CC6}"/>
              </a:ext>
            </a:extLst>
          </p:cNvPr>
          <p:cNvCxnSpPr>
            <a:cxnSpLocks/>
          </p:cNvCxnSpPr>
          <p:nvPr/>
        </p:nvCxnSpPr>
        <p:spPr>
          <a:xfrm>
            <a:off x="7417270" y="4498288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4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95236" y="351544"/>
            <a:ext cx="1722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Limitations</a:t>
            </a:r>
            <a:r>
              <a:rPr lang="en-US" altLang="zh-CN" sz="20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lang="zh-CN" altLang="en-US" sz="20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89D7753-0C46-4345-8957-84D1C9795F1D}"/>
              </a:ext>
            </a:extLst>
          </p:cNvPr>
          <p:cNvSpPr txBox="1"/>
          <p:nvPr/>
        </p:nvSpPr>
        <p:spPr>
          <a:xfrm>
            <a:off x="441236" y="746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 panose="020B0503020204020204" pitchFamily="34" charset="-122"/>
                <a:cs typeface="Arial"/>
              </a:rPr>
              <a:t>Chicago Criminal Case Analysis</a:t>
            </a:r>
            <a:endParaRPr lang="en-US" sz="1400">
              <a:ea typeface="+mn-lt"/>
              <a:cs typeface="+mn-lt"/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762E41B-051F-46E8-8B51-D905C0F2CC2F}"/>
              </a:ext>
            </a:extLst>
          </p:cNvPr>
          <p:cNvSpPr/>
          <p:nvPr/>
        </p:nvSpPr>
        <p:spPr>
          <a:xfrm>
            <a:off x="493343" y="2213787"/>
            <a:ext cx="2642448" cy="2875697"/>
          </a:xfrm>
          <a:prstGeom prst="rect">
            <a:avLst/>
          </a:prstGeom>
          <a:noFill/>
          <a:ln w="38100">
            <a:solidFill>
              <a:srgbClr val="E24B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10427B2-CD5A-49DD-8F4A-9EEBDD75F4DC}"/>
              </a:ext>
            </a:extLst>
          </p:cNvPr>
          <p:cNvSpPr txBox="1"/>
          <p:nvPr/>
        </p:nvSpPr>
        <p:spPr>
          <a:xfrm>
            <a:off x="589487" y="2962718"/>
            <a:ext cx="2444160" cy="10276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If given more time and high-quality data, our team can develop a model to predict when a certain crime will take place </a:t>
            </a:r>
            <a:endParaRPr lang="en-US" altLang="zh-CN" sz="105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75FCF83B-9999-45D3-9436-608A1B334668}"/>
              </a:ext>
            </a:extLst>
          </p:cNvPr>
          <p:cNvSpPr/>
          <p:nvPr/>
        </p:nvSpPr>
        <p:spPr>
          <a:xfrm>
            <a:off x="3347632" y="2213787"/>
            <a:ext cx="2642448" cy="2875697"/>
          </a:xfrm>
          <a:prstGeom prst="rect">
            <a:avLst/>
          </a:prstGeom>
          <a:noFill/>
          <a:ln w="38100">
            <a:solidFill>
              <a:srgbClr val="E24B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4208E92-E4CB-46A0-89E9-0B106AA6305E}"/>
              </a:ext>
            </a:extLst>
          </p:cNvPr>
          <p:cNvSpPr txBox="1"/>
          <p:nvPr/>
        </p:nvSpPr>
        <p:spPr>
          <a:xfrm>
            <a:off x="3545776" y="2962718"/>
            <a:ext cx="2246160" cy="12407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Crime data starts from 2015 to 2016, with more years of data, our team can provide more accurate results</a:t>
            </a:r>
          </a:p>
          <a:p>
            <a:pPr algn="ctr">
              <a:lnSpc>
                <a:spcPct val="130000"/>
              </a:lnSpc>
            </a:pPr>
            <a:endParaRPr lang="en-US" altLang="zh-CN" sz="105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3AC9763-1182-4EBB-B33C-524F704F2C47}"/>
              </a:ext>
            </a:extLst>
          </p:cNvPr>
          <p:cNvSpPr/>
          <p:nvPr/>
        </p:nvSpPr>
        <p:spPr>
          <a:xfrm>
            <a:off x="6201921" y="2213787"/>
            <a:ext cx="2642448" cy="2875697"/>
          </a:xfrm>
          <a:prstGeom prst="rect">
            <a:avLst/>
          </a:prstGeom>
          <a:solidFill>
            <a:srgbClr val="E24B5E"/>
          </a:solidFill>
          <a:ln w="38100">
            <a:solidFill>
              <a:srgbClr val="E24B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DD33F82-CF55-433F-9806-8A6599888BA3}"/>
              </a:ext>
            </a:extLst>
          </p:cNvPr>
          <p:cNvSpPr txBox="1"/>
          <p:nvPr/>
        </p:nvSpPr>
        <p:spPr>
          <a:xfrm>
            <a:off x="6411438" y="2962718"/>
            <a:ext cx="2246160" cy="7875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Geographical data (districts, beats) are difficult to be visualized on map</a:t>
            </a:r>
          </a:p>
        </p:txBody>
      </p:sp>
      <p:sp>
        <p:nvSp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A6A92AB-34CC-414C-981E-D6971F6876A5}"/>
              </a:ext>
            </a:extLst>
          </p:cNvPr>
          <p:cNvSpPr/>
          <p:nvPr/>
        </p:nvSpPr>
        <p:spPr>
          <a:xfrm>
            <a:off x="9056210" y="2213787"/>
            <a:ext cx="2642448" cy="2875697"/>
          </a:xfrm>
          <a:prstGeom prst="rect">
            <a:avLst/>
          </a:prstGeom>
          <a:solidFill>
            <a:srgbClr val="30302E"/>
          </a:solidFill>
          <a:ln w="38100">
            <a:solidFill>
              <a:srgbClr val="303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0919915-4972-4F94-8E6C-DBBF9F4B162B}"/>
              </a:ext>
            </a:extLst>
          </p:cNvPr>
          <p:cNvSpPr txBox="1"/>
          <p:nvPr/>
        </p:nvSpPr>
        <p:spPr>
          <a:xfrm>
            <a:off x="9254354" y="2962718"/>
            <a:ext cx="2246160" cy="7875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Lack of constructive systems/websites for residential recommendations </a:t>
            </a:r>
          </a:p>
        </p:txBody>
      </p:sp>
      <p:sp>
        <p:nv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C7E9D16-99C2-4796-ADAC-C600B1044805}"/>
              </a:ext>
            </a:extLst>
          </p:cNvPr>
          <p:cNvSpPr txBox="1"/>
          <p:nvPr/>
        </p:nvSpPr>
        <p:spPr>
          <a:xfrm flipH="1">
            <a:off x="773296" y="2583498"/>
            <a:ext cx="208254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1600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Crime Prediction</a:t>
            </a:r>
            <a:endParaRPr lang="zh-CN" altLang="en-US" sz="1600">
              <a:solidFill>
                <a:srgbClr val="E24B5E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59921FD-603B-455B-AC15-B6CAEE7C3303}"/>
              </a:ext>
            </a:extLst>
          </p:cNvPr>
          <p:cNvSpPr txBox="1"/>
          <p:nvPr/>
        </p:nvSpPr>
        <p:spPr>
          <a:xfrm flipH="1">
            <a:off x="3907744" y="2583498"/>
            <a:ext cx="1508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Dataset Size</a:t>
            </a:r>
            <a:endParaRPr lang="zh-CN" altLang="en-US" sz="1600" dirty="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C20A718-F595-47F8-B561-366387774620}"/>
              </a:ext>
            </a:extLst>
          </p:cNvPr>
          <p:cNvSpPr txBox="1"/>
          <p:nvPr/>
        </p:nvSpPr>
        <p:spPr>
          <a:xfrm flipH="1">
            <a:off x="6481986" y="2555109"/>
            <a:ext cx="208465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Data Visualization</a:t>
            </a:r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35BD940-C71E-4257-8B09-46011EAE2F2F}"/>
              </a:ext>
            </a:extLst>
          </p:cNvPr>
          <p:cNvSpPr txBox="1"/>
          <p:nvPr/>
        </p:nvSpPr>
        <p:spPr>
          <a:xfrm flipH="1">
            <a:off x="9361865" y="2566316"/>
            <a:ext cx="203113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Constructive Tool</a:t>
            </a:r>
            <a:endParaRPr lang="en-US" altLang="zh-CN"/>
          </a:p>
        </p:txBody>
      </p:sp>
      <p:sp>
        <p:nvSpPr>
          <p:cNvPr id="2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78EF6763-AC04-45A3-830C-FB26AB512E26}"/>
              </a:ext>
            </a:extLst>
          </p:cNvPr>
          <p:cNvSpPr/>
          <p:nvPr/>
        </p:nvSpPr>
        <p:spPr>
          <a:xfrm>
            <a:off x="7318991" y="4285508"/>
            <a:ext cx="408305" cy="5450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0800" y="21600"/>
                  <a:pt x="0" y="13500"/>
                  <a:pt x="0" y="8100"/>
                </a:cubicBezTo>
                <a:cubicBezTo>
                  <a:pt x="0" y="3713"/>
                  <a:pt x="4725" y="0"/>
                  <a:pt x="10800" y="0"/>
                </a:cubicBezTo>
                <a:cubicBezTo>
                  <a:pt x="16875" y="0"/>
                  <a:pt x="21600" y="3713"/>
                  <a:pt x="21600" y="8100"/>
                </a:cubicBezTo>
                <a:cubicBezTo>
                  <a:pt x="21600" y="13331"/>
                  <a:pt x="10800" y="21600"/>
                  <a:pt x="10800" y="21600"/>
                </a:cubicBezTo>
                <a:close/>
                <a:moveTo>
                  <a:pt x="10800" y="1350"/>
                </a:moveTo>
                <a:cubicBezTo>
                  <a:pt x="5850" y="1350"/>
                  <a:pt x="1800" y="4388"/>
                  <a:pt x="1800" y="8269"/>
                </a:cubicBezTo>
                <a:cubicBezTo>
                  <a:pt x="1800" y="12656"/>
                  <a:pt x="10800" y="19575"/>
                  <a:pt x="10800" y="19575"/>
                </a:cubicBezTo>
                <a:cubicBezTo>
                  <a:pt x="10800" y="19575"/>
                  <a:pt x="19800" y="12656"/>
                  <a:pt x="19800" y="8269"/>
                </a:cubicBezTo>
                <a:cubicBezTo>
                  <a:pt x="19800" y="4388"/>
                  <a:pt x="15750" y="1350"/>
                  <a:pt x="10800" y="1350"/>
                </a:cubicBezTo>
                <a:close/>
                <a:moveTo>
                  <a:pt x="10800" y="10800"/>
                </a:moveTo>
                <a:cubicBezTo>
                  <a:pt x="8775" y="10800"/>
                  <a:pt x="7200" y="9619"/>
                  <a:pt x="7200" y="8100"/>
                </a:cubicBezTo>
                <a:cubicBezTo>
                  <a:pt x="7200" y="6581"/>
                  <a:pt x="8775" y="5400"/>
                  <a:pt x="10800" y="5400"/>
                </a:cubicBezTo>
                <a:cubicBezTo>
                  <a:pt x="12825" y="5400"/>
                  <a:pt x="14400" y="6581"/>
                  <a:pt x="14400" y="8100"/>
                </a:cubicBezTo>
                <a:cubicBezTo>
                  <a:pt x="14400" y="9619"/>
                  <a:pt x="12825" y="10800"/>
                  <a:pt x="10800" y="10800"/>
                </a:cubicBezTo>
                <a:close/>
                <a:moveTo>
                  <a:pt x="10800" y="6750"/>
                </a:moveTo>
                <a:cubicBezTo>
                  <a:pt x="9900" y="6750"/>
                  <a:pt x="9000" y="7425"/>
                  <a:pt x="9000" y="8100"/>
                </a:cubicBezTo>
                <a:cubicBezTo>
                  <a:pt x="9000" y="8944"/>
                  <a:pt x="9900" y="9450"/>
                  <a:pt x="10800" y="9450"/>
                </a:cubicBezTo>
                <a:cubicBezTo>
                  <a:pt x="11700" y="9450"/>
                  <a:pt x="12600" y="8944"/>
                  <a:pt x="12600" y="8100"/>
                </a:cubicBezTo>
                <a:cubicBezTo>
                  <a:pt x="12600" y="7425"/>
                  <a:pt x="11700" y="6750"/>
                  <a:pt x="10800" y="675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098EF47-7074-4DAF-8841-ADD1360C3F71}"/>
              </a:ext>
            </a:extLst>
          </p:cNvPr>
          <p:cNvSpPr/>
          <p:nvPr/>
        </p:nvSpPr>
        <p:spPr>
          <a:xfrm>
            <a:off x="1542064" y="4286939"/>
            <a:ext cx="545007" cy="542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20925" y="15525"/>
                </a:moveTo>
                <a:cubicBezTo>
                  <a:pt x="20250" y="15525"/>
                  <a:pt x="20250" y="15525"/>
                  <a:pt x="20250" y="15525"/>
                </a:cubicBezTo>
                <a:cubicBezTo>
                  <a:pt x="20250" y="1350"/>
                  <a:pt x="20250" y="1350"/>
                  <a:pt x="20250" y="1350"/>
                </a:cubicBezTo>
                <a:cubicBezTo>
                  <a:pt x="20925" y="1350"/>
                  <a:pt x="20925" y="1350"/>
                  <a:pt x="20925" y="1350"/>
                </a:cubicBezTo>
                <a:cubicBezTo>
                  <a:pt x="21263" y="1350"/>
                  <a:pt x="21600" y="1012"/>
                  <a:pt x="21600" y="675"/>
                </a:cubicBezTo>
                <a:cubicBezTo>
                  <a:pt x="21600" y="337"/>
                  <a:pt x="21263" y="0"/>
                  <a:pt x="20925" y="0"/>
                </a:cubicBezTo>
                <a:cubicBezTo>
                  <a:pt x="675" y="0"/>
                  <a:pt x="675" y="0"/>
                  <a:pt x="675" y="0"/>
                </a:cubicBezTo>
                <a:cubicBezTo>
                  <a:pt x="337" y="0"/>
                  <a:pt x="0" y="337"/>
                  <a:pt x="0" y="675"/>
                </a:cubicBezTo>
                <a:cubicBezTo>
                  <a:pt x="0" y="1012"/>
                  <a:pt x="337" y="1350"/>
                  <a:pt x="675" y="1350"/>
                </a:cubicBezTo>
                <a:cubicBezTo>
                  <a:pt x="1350" y="1350"/>
                  <a:pt x="1350" y="1350"/>
                  <a:pt x="1350" y="1350"/>
                </a:cubicBezTo>
                <a:cubicBezTo>
                  <a:pt x="1350" y="15525"/>
                  <a:pt x="1350" y="15525"/>
                  <a:pt x="1350" y="15525"/>
                </a:cubicBezTo>
                <a:cubicBezTo>
                  <a:pt x="675" y="15525"/>
                  <a:pt x="675" y="15525"/>
                  <a:pt x="675" y="15525"/>
                </a:cubicBezTo>
                <a:cubicBezTo>
                  <a:pt x="337" y="15525"/>
                  <a:pt x="0" y="15862"/>
                  <a:pt x="0" y="16200"/>
                </a:cubicBezTo>
                <a:cubicBezTo>
                  <a:pt x="0" y="16537"/>
                  <a:pt x="337" y="16875"/>
                  <a:pt x="675" y="16875"/>
                </a:cubicBezTo>
                <a:cubicBezTo>
                  <a:pt x="7088" y="16875"/>
                  <a:pt x="7088" y="16875"/>
                  <a:pt x="7088" y="16875"/>
                </a:cubicBezTo>
                <a:cubicBezTo>
                  <a:pt x="3544" y="20419"/>
                  <a:pt x="3544" y="20419"/>
                  <a:pt x="3544" y="20419"/>
                </a:cubicBezTo>
                <a:cubicBezTo>
                  <a:pt x="3375" y="20588"/>
                  <a:pt x="3375" y="21094"/>
                  <a:pt x="3544" y="21431"/>
                </a:cubicBezTo>
                <a:cubicBezTo>
                  <a:pt x="3881" y="21600"/>
                  <a:pt x="4219" y="21600"/>
                  <a:pt x="4556" y="21431"/>
                </a:cubicBezTo>
                <a:cubicBezTo>
                  <a:pt x="9113" y="16875"/>
                  <a:pt x="9113" y="16875"/>
                  <a:pt x="9113" y="16875"/>
                </a:cubicBezTo>
                <a:cubicBezTo>
                  <a:pt x="10125" y="16875"/>
                  <a:pt x="10125" y="16875"/>
                  <a:pt x="10125" y="16875"/>
                </a:cubicBezTo>
                <a:cubicBezTo>
                  <a:pt x="10125" y="19575"/>
                  <a:pt x="10125" y="19575"/>
                  <a:pt x="10125" y="19575"/>
                </a:cubicBezTo>
                <a:cubicBezTo>
                  <a:pt x="10125" y="19913"/>
                  <a:pt x="10462" y="20250"/>
                  <a:pt x="10800" y="20250"/>
                </a:cubicBezTo>
                <a:cubicBezTo>
                  <a:pt x="11138" y="20250"/>
                  <a:pt x="11475" y="19913"/>
                  <a:pt x="11475" y="19575"/>
                </a:cubicBezTo>
                <a:cubicBezTo>
                  <a:pt x="11475" y="16875"/>
                  <a:pt x="11475" y="16875"/>
                  <a:pt x="11475" y="16875"/>
                </a:cubicBezTo>
                <a:cubicBezTo>
                  <a:pt x="12488" y="16875"/>
                  <a:pt x="12488" y="16875"/>
                  <a:pt x="12488" y="16875"/>
                </a:cubicBezTo>
                <a:cubicBezTo>
                  <a:pt x="17044" y="21431"/>
                  <a:pt x="17044" y="21431"/>
                  <a:pt x="17044" y="21431"/>
                </a:cubicBezTo>
                <a:cubicBezTo>
                  <a:pt x="17381" y="21600"/>
                  <a:pt x="17719" y="21600"/>
                  <a:pt x="18056" y="21431"/>
                </a:cubicBezTo>
                <a:cubicBezTo>
                  <a:pt x="18225" y="21094"/>
                  <a:pt x="18225" y="20588"/>
                  <a:pt x="18056" y="20419"/>
                </a:cubicBezTo>
                <a:cubicBezTo>
                  <a:pt x="14513" y="16875"/>
                  <a:pt x="14513" y="16875"/>
                  <a:pt x="14513" y="16875"/>
                </a:cubicBezTo>
                <a:cubicBezTo>
                  <a:pt x="20925" y="16875"/>
                  <a:pt x="20925" y="16875"/>
                  <a:pt x="20925" y="16875"/>
                </a:cubicBezTo>
                <a:cubicBezTo>
                  <a:pt x="21263" y="16875"/>
                  <a:pt x="21600" y="16537"/>
                  <a:pt x="21600" y="16200"/>
                </a:cubicBezTo>
                <a:cubicBezTo>
                  <a:pt x="21600" y="15862"/>
                  <a:pt x="21263" y="15525"/>
                  <a:pt x="20925" y="15525"/>
                </a:cubicBezTo>
                <a:close/>
                <a:moveTo>
                  <a:pt x="18900" y="15525"/>
                </a:moveTo>
                <a:cubicBezTo>
                  <a:pt x="12825" y="15525"/>
                  <a:pt x="12825" y="15525"/>
                  <a:pt x="12825" y="15525"/>
                </a:cubicBezTo>
                <a:cubicBezTo>
                  <a:pt x="12825" y="15525"/>
                  <a:pt x="12825" y="15525"/>
                  <a:pt x="12825" y="15525"/>
                </a:cubicBezTo>
                <a:cubicBezTo>
                  <a:pt x="8775" y="15525"/>
                  <a:pt x="8775" y="15525"/>
                  <a:pt x="8775" y="15525"/>
                </a:cubicBezTo>
                <a:cubicBezTo>
                  <a:pt x="8775" y="15525"/>
                  <a:pt x="8775" y="15525"/>
                  <a:pt x="8775" y="15525"/>
                </a:cubicBezTo>
                <a:cubicBezTo>
                  <a:pt x="2700" y="15525"/>
                  <a:pt x="2700" y="15525"/>
                  <a:pt x="2700" y="15525"/>
                </a:cubicBezTo>
                <a:cubicBezTo>
                  <a:pt x="2700" y="1350"/>
                  <a:pt x="2700" y="1350"/>
                  <a:pt x="2700" y="1350"/>
                </a:cubicBezTo>
                <a:cubicBezTo>
                  <a:pt x="18900" y="1350"/>
                  <a:pt x="18900" y="1350"/>
                  <a:pt x="18900" y="1350"/>
                </a:cubicBezTo>
                <a:cubicBezTo>
                  <a:pt x="18900" y="15525"/>
                  <a:pt x="18900" y="15525"/>
                  <a:pt x="18900" y="15525"/>
                </a:cubicBezTo>
                <a:close/>
                <a:moveTo>
                  <a:pt x="7256" y="9956"/>
                </a:moveTo>
                <a:cubicBezTo>
                  <a:pt x="8775" y="8437"/>
                  <a:pt x="8775" y="8437"/>
                  <a:pt x="8775" y="8437"/>
                </a:cubicBezTo>
                <a:cubicBezTo>
                  <a:pt x="10969" y="10631"/>
                  <a:pt x="10969" y="10631"/>
                  <a:pt x="10969" y="10631"/>
                </a:cubicBezTo>
                <a:cubicBezTo>
                  <a:pt x="11138" y="10800"/>
                  <a:pt x="11306" y="10800"/>
                  <a:pt x="11475" y="10800"/>
                </a:cubicBezTo>
                <a:cubicBezTo>
                  <a:pt x="11644" y="10800"/>
                  <a:pt x="11813" y="10800"/>
                  <a:pt x="11981" y="10631"/>
                </a:cubicBezTo>
                <a:cubicBezTo>
                  <a:pt x="15356" y="7256"/>
                  <a:pt x="15356" y="7256"/>
                  <a:pt x="15356" y="7256"/>
                </a:cubicBezTo>
                <a:cubicBezTo>
                  <a:pt x="15525" y="6919"/>
                  <a:pt x="15525" y="6581"/>
                  <a:pt x="15356" y="6244"/>
                </a:cubicBezTo>
                <a:cubicBezTo>
                  <a:pt x="15019" y="6075"/>
                  <a:pt x="14681" y="6075"/>
                  <a:pt x="14344" y="6244"/>
                </a:cubicBezTo>
                <a:cubicBezTo>
                  <a:pt x="11475" y="9112"/>
                  <a:pt x="11475" y="9112"/>
                  <a:pt x="11475" y="9112"/>
                </a:cubicBezTo>
                <a:cubicBezTo>
                  <a:pt x="9281" y="6919"/>
                  <a:pt x="9281" y="6919"/>
                  <a:pt x="9281" y="6919"/>
                </a:cubicBezTo>
                <a:cubicBezTo>
                  <a:pt x="9281" y="6919"/>
                  <a:pt x="9113" y="6919"/>
                  <a:pt x="9113" y="6750"/>
                </a:cubicBezTo>
                <a:cubicBezTo>
                  <a:pt x="8775" y="6750"/>
                  <a:pt x="8438" y="6750"/>
                  <a:pt x="8269" y="6919"/>
                </a:cubicBezTo>
                <a:cubicBezTo>
                  <a:pt x="6244" y="8944"/>
                  <a:pt x="6244" y="8944"/>
                  <a:pt x="6244" y="8944"/>
                </a:cubicBezTo>
                <a:cubicBezTo>
                  <a:pt x="6075" y="9112"/>
                  <a:pt x="6075" y="9619"/>
                  <a:pt x="6244" y="9956"/>
                </a:cubicBezTo>
                <a:cubicBezTo>
                  <a:pt x="6581" y="10125"/>
                  <a:pt x="6919" y="10125"/>
                  <a:pt x="7256" y="9956"/>
                </a:cubicBezTo>
                <a:close/>
              </a:path>
            </a:pathLst>
          </a:custGeom>
          <a:solidFill>
            <a:srgbClr val="E24B5E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phic 2" descr="Bar chart with solid fill">
            <a:extLst>
              <a:ext uri="{FF2B5EF4-FFF2-40B4-BE49-F238E27FC236}">
                <a16:creationId xmlns:a16="http://schemas.microsoft.com/office/drawing/2014/main" id="{FABE095F-2CD4-4677-8047-E4694B5B3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60476" y="4148417"/>
            <a:ext cx="813548" cy="813548"/>
          </a:xfrm>
          <a:prstGeom prst="rect">
            <a:avLst/>
          </a:prstGeom>
        </p:spPr>
      </p:pic>
      <p:pic>
        <p:nvPicPr>
          <p:cNvPr id="3" name="Graphic 3" descr="Gears with solid fill">
            <a:extLst>
              <a:ext uri="{FF2B5EF4-FFF2-40B4-BE49-F238E27FC236}">
                <a16:creationId xmlns:a16="http://schemas.microsoft.com/office/drawing/2014/main" id="{D242AC1E-A72C-480A-BD72-2CEAD2BFFD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69759" y="4145902"/>
            <a:ext cx="805543" cy="80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341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F427610-0885-F54B-B385-2577721D6202}"/>
              </a:ext>
            </a:extLst>
          </p:cNvPr>
          <p:cNvSpPr txBox="1"/>
          <p:nvPr/>
        </p:nvSpPr>
        <p:spPr>
          <a:xfrm>
            <a:off x="7311253" y="5557977"/>
            <a:ext cx="41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Lessons Learned</a:t>
            </a:r>
            <a:endParaRPr lang="zh-CN" altLang="en-US" sz="36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D6C97A1-F61D-3D42-88DB-51B6865D5F27}"/>
              </a:ext>
            </a:extLst>
          </p:cNvPr>
          <p:cNvSpPr txBox="1"/>
          <p:nvPr/>
        </p:nvSpPr>
        <p:spPr>
          <a:xfrm>
            <a:off x="7311253" y="4924519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Part.06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BDFD3EC-7AA7-0741-8F71-4AFA5EA92E26}"/>
              </a:ext>
            </a:extLst>
          </p:cNvPr>
          <p:cNvCxnSpPr>
            <a:cxnSpLocks/>
          </p:cNvCxnSpPr>
          <p:nvPr/>
        </p:nvCxnSpPr>
        <p:spPr>
          <a:xfrm>
            <a:off x="7417270" y="5386184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398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2DE380D-B0EF-41B0-9083-5B96273CDA48}"/>
              </a:ext>
            </a:extLst>
          </p:cNvPr>
          <p:cNvSpPr/>
          <p:nvPr/>
        </p:nvSpPr>
        <p:spPr>
          <a:xfrm>
            <a:off x="1733474" y="2322869"/>
            <a:ext cx="894112" cy="894112"/>
          </a:xfrm>
          <a:prstGeom prst="rect">
            <a:avLst/>
          </a:prstGeom>
          <a:solidFill>
            <a:srgbClr val="30302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16B956F-D4DA-471F-AAB2-98DFCEE8212D}"/>
              </a:ext>
            </a:extLst>
          </p:cNvPr>
          <p:cNvSpPr txBox="1"/>
          <p:nvPr/>
        </p:nvSpPr>
        <p:spPr>
          <a:xfrm>
            <a:off x="2715041" y="2325429"/>
            <a:ext cx="3061250" cy="9033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Get hands on experience on importing data into MySQL Command Line 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034657-ED53-48A1-9D61-451336B57CA1}"/>
              </a:ext>
            </a:extLst>
          </p:cNvPr>
          <p:cNvSpPr/>
          <p:nvPr/>
        </p:nvSpPr>
        <p:spPr>
          <a:xfrm>
            <a:off x="1733474" y="4153154"/>
            <a:ext cx="894112" cy="894112"/>
          </a:xfrm>
          <a:prstGeom prst="rect">
            <a:avLst/>
          </a:prstGeom>
          <a:solidFill>
            <a:srgbClr val="E24B5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6726862-F923-471B-90C6-63C48FCC32A5}"/>
              </a:ext>
            </a:extLst>
          </p:cNvPr>
          <p:cNvSpPr txBox="1"/>
          <p:nvPr/>
        </p:nvSpPr>
        <p:spPr>
          <a:xfrm>
            <a:off x="2715041" y="4155714"/>
            <a:ext cx="3061250" cy="6233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Think on user's perspective to perform data visualization </a:t>
            </a:r>
          </a:p>
        </p:txBody>
      </p:sp>
      <p:sp>
        <p:nv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7AFA3A79-CFEA-4756-B270-F40C5F8E31F8}"/>
              </a:ext>
            </a:extLst>
          </p:cNvPr>
          <p:cNvSpPr/>
          <p:nvPr/>
        </p:nvSpPr>
        <p:spPr>
          <a:xfrm>
            <a:off x="6336401" y="2322869"/>
            <a:ext cx="894112" cy="894112"/>
          </a:xfrm>
          <a:prstGeom prst="rect">
            <a:avLst/>
          </a:prstGeom>
          <a:solidFill>
            <a:srgbClr val="E24B5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1DA5488-0587-4EAB-88D0-0F91D8BC51EA}"/>
              </a:ext>
            </a:extLst>
          </p:cNvPr>
          <p:cNvSpPr/>
          <p:nvPr/>
        </p:nvSpPr>
        <p:spPr>
          <a:xfrm>
            <a:off x="6336401" y="4153154"/>
            <a:ext cx="894112" cy="894112"/>
          </a:xfrm>
          <a:prstGeom prst="rect">
            <a:avLst/>
          </a:prstGeom>
          <a:solidFill>
            <a:srgbClr val="30302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CDAF490-C77C-4C1D-A358-CA923869456E}"/>
              </a:ext>
            </a:extLst>
          </p:cNvPr>
          <p:cNvSpPr txBox="1"/>
          <p:nvPr/>
        </p:nvSpPr>
        <p:spPr>
          <a:xfrm>
            <a:off x="7317968" y="4155714"/>
            <a:ext cx="3061250" cy="9089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Use MySQL and Tableau for data storage, database design, and data visualization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7E6ADC6-6DF2-4D22-9994-0345C7C3A04F}"/>
              </a:ext>
            </a:extLst>
          </p:cNvPr>
          <p:cNvSpPr txBox="1"/>
          <p:nvPr/>
        </p:nvSpPr>
        <p:spPr>
          <a:xfrm>
            <a:off x="495236" y="351544"/>
            <a:ext cx="230135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CN" sz="20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Lessons Learned</a:t>
            </a:r>
            <a:endParaRPr lang="zh-CN" altLang="en-US" sz="20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152F856-F4E3-4132-8C21-A0F4A9961B1A}"/>
              </a:ext>
            </a:extLst>
          </p:cNvPr>
          <p:cNvSpPr txBox="1"/>
          <p:nvPr/>
        </p:nvSpPr>
        <p:spPr>
          <a:xfrm>
            <a:off x="441236" y="746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 panose="020B0503020204020204" pitchFamily="34" charset="-122"/>
                <a:cs typeface="Arial"/>
              </a:rPr>
              <a:t>Chicago Criminal Case Analysis</a:t>
            </a:r>
            <a:endParaRPr lang="en-US" sz="1400">
              <a:ea typeface="+mn-lt"/>
              <a:cs typeface="+mn-lt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8728C8C-A551-4B5C-976F-917F2B70EF6B}"/>
              </a:ext>
            </a:extLst>
          </p:cNvPr>
          <p:cNvSpPr txBox="1"/>
          <p:nvPr/>
        </p:nvSpPr>
        <p:spPr>
          <a:xfrm>
            <a:off x="7321159" y="2393668"/>
            <a:ext cx="3061250" cy="6233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Understand variables before putting data into MySQL 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9" name="Graphic 11" descr="Document with solid fill">
            <a:extLst>
              <a:ext uri="{FF2B5EF4-FFF2-40B4-BE49-F238E27FC236}">
                <a16:creationId xmlns:a16="http://schemas.microsoft.com/office/drawing/2014/main" id="{044E927D-66F8-45E2-A5D7-1C628C2E5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41760" y="2449544"/>
            <a:ext cx="679838" cy="661696"/>
          </a:xfrm>
          <a:prstGeom prst="rect">
            <a:avLst/>
          </a:prstGeom>
        </p:spPr>
      </p:pic>
      <p:pic>
        <p:nvPicPr>
          <p:cNvPr id="12" name="Graphic 12" descr="Group brainstorm with solid fill">
            <a:extLst>
              <a:ext uri="{FF2B5EF4-FFF2-40B4-BE49-F238E27FC236}">
                <a16:creationId xmlns:a16="http://schemas.microsoft.com/office/drawing/2014/main" id="{5B70071C-6A8A-4233-8654-31C26338B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97699" y="4223656"/>
            <a:ext cx="748523" cy="757594"/>
          </a:xfrm>
          <a:prstGeom prst="rect">
            <a:avLst/>
          </a:prstGeom>
        </p:spPr>
      </p:pic>
      <p:pic>
        <p:nvPicPr>
          <p:cNvPr id="13" name="Graphic 13" descr="Lightbulb and gear with solid fill">
            <a:extLst>
              <a:ext uri="{FF2B5EF4-FFF2-40B4-BE49-F238E27FC236}">
                <a16:creationId xmlns:a16="http://schemas.microsoft.com/office/drawing/2014/main" id="{312A52B9-5E0F-4052-A0B4-B29B11A0C0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24126" y="2411962"/>
            <a:ext cx="720013" cy="720013"/>
          </a:xfrm>
          <a:prstGeom prst="rect">
            <a:avLst/>
          </a:prstGeom>
        </p:spPr>
      </p:pic>
      <p:pic>
        <p:nvPicPr>
          <p:cNvPr id="14" name="Graphic 14" descr="Presentation with bar chart with solid fill">
            <a:extLst>
              <a:ext uri="{FF2B5EF4-FFF2-40B4-BE49-F238E27FC236}">
                <a16:creationId xmlns:a16="http://schemas.microsoft.com/office/drawing/2014/main" id="{B96F1FCF-5289-4052-83CF-0CC5FD06D5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25421" y="4248279"/>
            <a:ext cx="726493" cy="72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36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3E78827-ED1A-4007-97A8-743098E32D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"/>
            <a:ext cx="12192000" cy="6858216"/>
          </a:xfrm>
          <a:prstGeom prst="rect">
            <a:avLst/>
          </a:prstGeom>
        </p:spPr>
      </p:pic>
      <p:sp>
        <p:nvSpPr>
          <p:cNvPr id="9" name="稻壳儿春秋广告/盗版必究">
            <a:extLst>
              <a:ext uri="{FF2B5EF4-FFF2-40B4-BE49-F238E27FC236}">
                <a16:creationId xmlns:a16="http://schemas.microsoft.com/office/drawing/2014/main" id="{2FC4566C-484B-44BE-BF56-452C9E484551}"/>
              </a:ext>
            </a:extLst>
          </p:cNvPr>
          <p:cNvSpPr txBox="1"/>
          <p:nvPr/>
        </p:nvSpPr>
        <p:spPr>
          <a:xfrm>
            <a:off x="3601947" y="2705725"/>
            <a:ext cx="21892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5" name="稻壳儿春秋广告/盗版必究">
            <a:extLst>
              <a:ext uri="{FF2B5EF4-FFF2-40B4-BE49-F238E27FC236}">
                <a16:creationId xmlns:a16="http://schemas.microsoft.com/office/drawing/2014/main" id="{9A79C263-DBBA-B24F-8D64-D74B5F4E154B}"/>
              </a:ext>
            </a:extLst>
          </p:cNvPr>
          <p:cNvSpPr txBox="1"/>
          <p:nvPr/>
        </p:nvSpPr>
        <p:spPr>
          <a:xfrm>
            <a:off x="6400800" y="3044279"/>
            <a:ext cx="21892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Q&amp;A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574D62-2947-E94A-BCDB-D44043F8A728}"/>
              </a:ext>
            </a:extLst>
          </p:cNvPr>
          <p:cNvCxnSpPr/>
          <p:nvPr/>
        </p:nvCxnSpPr>
        <p:spPr>
          <a:xfrm>
            <a:off x="6202017" y="2862469"/>
            <a:ext cx="0" cy="1280160"/>
          </a:xfrm>
          <a:prstGeom prst="line">
            <a:avLst/>
          </a:prstGeom>
          <a:ln w="28575">
            <a:solidFill>
              <a:srgbClr val="E24B5E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950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15C9A44-3811-4B3C-9550-E5F7E8498C34}"/>
              </a:ext>
            </a:extLst>
          </p:cNvPr>
          <p:cNvSpPr/>
          <p:nvPr/>
        </p:nvSpPr>
        <p:spPr>
          <a:xfrm>
            <a:off x="1419224" y="0"/>
            <a:ext cx="4105275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75E838F-C48C-4B32-8ECA-73E7DE052D7A}"/>
              </a:ext>
            </a:extLst>
          </p:cNvPr>
          <p:cNvSpPr/>
          <p:nvPr/>
        </p:nvSpPr>
        <p:spPr>
          <a:xfrm>
            <a:off x="0" y="2247900"/>
            <a:ext cx="5524499" cy="2362200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FF81AF0-D03F-43E2-81B7-7F1D0A783A64}"/>
              </a:ext>
            </a:extLst>
          </p:cNvPr>
          <p:cNvSpPr txBox="1"/>
          <p:nvPr/>
        </p:nvSpPr>
        <p:spPr>
          <a:xfrm>
            <a:off x="1268669" y="2920881"/>
            <a:ext cx="30059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6000" b="1" dirty="0">
                <a:solidFill>
                  <a:srgbClr val="F9FA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Agenda</a:t>
            </a:r>
            <a:endParaRPr lang="zh-CN" altLang="en-US" sz="6000" b="1" dirty="0">
              <a:solidFill>
                <a:srgbClr val="F9FAFC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25AB63-C8D9-4B5F-AA05-1CD671AF9FBF}"/>
              </a:ext>
            </a:extLst>
          </p:cNvPr>
          <p:cNvSpPr txBox="1"/>
          <p:nvPr/>
        </p:nvSpPr>
        <p:spPr>
          <a:xfrm>
            <a:off x="7280991" y="1119904"/>
            <a:ext cx="3642340" cy="379078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Case Background &amp; Objective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56E3E20-059D-4B2B-B237-5F7F426C8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1074694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1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8886069-301E-487D-AF79-F377088D3896}"/>
              </a:ext>
            </a:extLst>
          </p:cNvPr>
          <p:cNvSpPr txBox="1"/>
          <p:nvPr/>
        </p:nvSpPr>
        <p:spPr>
          <a:xfrm>
            <a:off x="7280991" y="1895994"/>
            <a:ext cx="3642340" cy="69916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Model </a:t>
            </a:r>
          </a:p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and ETL Process</a:t>
            </a:r>
          </a:p>
        </p:txBody>
      </p:sp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E2A0CD4-E650-45AF-B019-554AD7F16C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2007666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2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5D9B82F-6786-4506-944D-3493AB9254D0}"/>
              </a:ext>
            </a:extLst>
          </p:cNvPr>
          <p:cNvSpPr txBox="1"/>
          <p:nvPr/>
        </p:nvSpPr>
        <p:spPr>
          <a:xfrm>
            <a:off x="7280991" y="2828966"/>
            <a:ext cx="3642340" cy="69916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Insights for Stakeholders: </a:t>
            </a:r>
          </a:p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Chicago Police Department</a:t>
            </a: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8D843DE-82A9-436A-9C19-ACD4B2419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2940638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3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A4D669A-D3B5-4828-8028-5E1FFBC184FE}"/>
              </a:ext>
            </a:extLst>
          </p:cNvPr>
          <p:cNvSpPr txBox="1"/>
          <p:nvPr/>
        </p:nvSpPr>
        <p:spPr>
          <a:xfrm>
            <a:off x="7280991" y="3765253"/>
            <a:ext cx="3642340" cy="69916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Insights for Stakeholders: </a:t>
            </a:r>
          </a:p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Citizens of Chicago</a:t>
            </a:r>
          </a:p>
        </p:txBody>
      </p: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B4A70C4-0407-4ADE-9261-1B270E8DD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3873610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4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C3EEFE8-A0A3-1546-8F1A-6F1788354967}"/>
              </a:ext>
            </a:extLst>
          </p:cNvPr>
          <p:cNvSpPr txBox="1"/>
          <p:nvPr/>
        </p:nvSpPr>
        <p:spPr>
          <a:xfrm>
            <a:off x="7280991" y="4854954"/>
            <a:ext cx="3642340" cy="3790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Limitations &amp; Areas of Improvement</a:t>
            </a:r>
          </a:p>
        </p:txBody>
      </p:sp>
      <p:sp>
        <p:nvSp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46E8844-325C-E047-8FC2-ECC6D62721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4806582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5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346588C-4B95-724B-93BA-97894ABC4385}"/>
              </a:ext>
            </a:extLst>
          </p:cNvPr>
          <p:cNvSpPr txBox="1"/>
          <p:nvPr/>
        </p:nvSpPr>
        <p:spPr>
          <a:xfrm>
            <a:off x="7280991" y="5787927"/>
            <a:ext cx="3642340" cy="3790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Lessons Learned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DCE7CD2-6047-0049-B78A-0BA30F890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3" y="5739555"/>
            <a:ext cx="476798" cy="475822"/>
          </a:xfrm>
          <a:prstGeom prst="ellipse">
            <a:avLst/>
          </a:prstGeom>
          <a:solidFill>
            <a:srgbClr val="E24B5E"/>
          </a:solidFill>
          <a:ln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>
                <a:solidFill>
                  <a:srgbClr val="F9FAFC"/>
                </a:solidFill>
                <a:latin typeface="微软雅黑" panose="020B0503020204020204" pitchFamily="34" charset="-122"/>
              </a:rPr>
              <a:t>6</a:t>
            </a:r>
            <a:endParaRPr lang="en-US">
              <a:solidFill>
                <a:srgbClr val="F9FAFC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7522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5D2C43C-78FB-4950-B553-F74A1E1C0178}"/>
              </a:ext>
            </a:extLst>
          </p:cNvPr>
          <p:cNvSpPr txBox="1"/>
          <p:nvPr/>
        </p:nvSpPr>
        <p:spPr>
          <a:xfrm>
            <a:off x="7311253" y="4696585"/>
            <a:ext cx="413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Case Background and Objective</a:t>
            </a:r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77B2EF14-5E62-4A51-B44F-01B8B75A0469}"/>
              </a:ext>
            </a:extLst>
          </p:cNvPr>
          <p:cNvSpPr txBox="1"/>
          <p:nvPr/>
        </p:nvSpPr>
        <p:spPr>
          <a:xfrm>
            <a:off x="7311253" y="4036623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Part.01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2346F40-7D8A-4840-9379-54871C25B013}"/>
              </a:ext>
            </a:extLst>
          </p:cNvPr>
          <p:cNvCxnSpPr>
            <a:cxnSpLocks/>
          </p:cNvCxnSpPr>
          <p:nvPr/>
        </p:nvCxnSpPr>
        <p:spPr>
          <a:xfrm>
            <a:off x="7417270" y="4498288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31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75791"/>
            <a:ext cx="573394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CN" sz="2400" b="1">
                <a:solidFill>
                  <a:srgbClr val="E24B5E"/>
                </a:solidFill>
                <a:latin typeface="Arial"/>
                <a:ea typeface="+mn-lt"/>
                <a:cs typeface="Arial"/>
              </a:rPr>
              <a:t>Case Background and Objectives</a:t>
            </a:r>
            <a:endParaRPr lang="en-US" altLang="zh-CN" b="1">
              <a:solidFill>
                <a:srgbClr val="E24B5E"/>
              </a:solidFill>
              <a:ea typeface="等线"/>
            </a:endParaRPr>
          </a:p>
        </p:txBody>
      </p:sp>
      <p:sp>
        <p:nvSp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89D7753-0C46-4345-8957-84D1C9795F1D}"/>
              </a:ext>
            </a:extLst>
          </p:cNvPr>
          <p:cNvSpPr txBox="1"/>
          <p:nvPr/>
        </p:nvSpPr>
        <p:spPr>
          <a:xfrm>
            <a:off x="453236" y="710530"/>
            <a:ext cx="4891922" cy="345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E34BF53-52E6-4736-A293-F74E14637450}"/>
              </a:ext>
            </a:extLst>
          </p:cNvPr>
          <p:cNvSpPr/>
          <p:nvPr/>
        </p:nvSpPr>
        <p:spPr>
          <a:xfrm>
            <a:off x="10366170" y="5833573"/>
            <a:ext cx="589515" cy="589515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E4C78A8-9D99-4D0A-91C7-746069321894}"/>
              </a:ext>
            </a:extLst>
          </p:cNvPr>
          <p:cNvSpPr/>
          <p:nvPr/>
        </p:nvSpPr>
        <p:spPr>
          <a:xfrm>
            <a:off x="11053656" y="5244058"/>
            <a:ext cx="589515" cy="589515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DE8D9B5-2DDC-4DC8-BD49-C6ED1B966FD9}"/>
              </a:ext>
            </a:extLst>
          </p:cNvPr>
          <p:cNvSpPr txBox="1"/>
          <p:nvPr/>
        </p:nvSpPr>
        <p:spPr>
          <a:xfrm>
            <a:off x="4230949" y="1319390"/>
            <a:ext cx="6914449" cy="17394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Background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Chicago's overall crime rate is higher than the US average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Major rise in violent crime starting in the late 1960s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Chicago is considered one of the most gang-infested cities in the US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BF50767F-173C-46D7-9E60-522C891E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19" y="1421321"/>
            <a:ext cx="3431667" cy="22785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0920061-180A-478D-975E-1715FDF65EDA}"/>
              </a:ext>
            </a:extLst>
          </p:cNvPr>
          <p:cNvSpPr txBox="1"/>
          <p:nvPr/>
        </p:nvSpPr>
        <p:spPr>
          <a:xfrm>
            <a:off x="4230948" y="3431699"/>
            <a:ext cx="6914449" cy="17753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Objectives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Arial"/>
                <a:ea typeface="+mn-lt"/>
                <a:cs typeface="+mn-lt"/>
              </a:rPr>
              <a:t>Find out how crime has changed over the years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Arial"/>
                <a:ea typeface="+mn-lt"/>
                <a:cs typeface="+mn-lt"/>
              </a:rPr>
              <a:t>Help Chicago Police Department and citizens to know the crime case distributions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Arial"/>
                <a:ea typeface="+mn-lt"/>
                <a:cs typeface="+mn-lt"/>
              </a:rPr>
              <a:t>Increase safety across the city</a:t>
            </a:r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27704449-6DAD-49E6-A75E-34DCBB742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71" y="3941989"/>
            <a:ext cx="3432628" cy="21165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02915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99544"/>
            <a:ext cx="528919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CN" sz="2400" b="1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Major Stakeholders of the Analysis</a:t>
            </a:r>
            <a:endParaRPr lang="zh-CN" altLang="en-US" sz="2400" b="1">
              <a:solidFill>
                <a:srgbClr val="E24B5E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1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89D7753-0C46-4345-8957-84D1C9795F1D}"/>
              </a:ext>
            </a:extLst>
          </p:cNvPr>
          <p:cNvSpPr txBox="1"/>
          <p:nvPr/>
        </p:nvSpPr>
        <p:spPr>
          <a:xfrm>
            <a:off x="453236" y="782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8F6B623-D52F-43C8-B1CB-11C745CFDC5D}"/>
              </a:ext>
            </a:extLst>
          </p:cNvPr>
          <p:cNvSpPr/>
          <p:nvPr/>
        </p:nvSpPr>
        <p:spPr>
          <a:xfrm>
            <a:off x="5819695" y="2824778"/>
            <a:ext cx="552608" cy="552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25" y="11475"/>
                </a:moveTo>
                <a:cubicBezTo>
                  <a:pt x="17888" y="11475"/>
                  <a:pt x="17550" y="11813"/>
                  <a:pt x="17550" y="12150"/>
                </a:cubicBezTo>
                <a:cubicBezTo>
                  <a:pt x="17550" y="12488"/>
                  <a:pt x="17550" y="12656"/>
                  <a:pt x="17550" y="12656"/>
                </a:cubicBezTo>
                <a:cubicBezTo>
                  <a:pt x="17550" y="18900"/>
                  <a:pt x="17550" y="18900"/>
                  <a:pt x="17550" y="18900"/>
                </a:cubicBezTo>
                <a:cubicBezTo>
                  <a:pt x="17550" y="19744"/>
                  <a:pt x="16875" y="20250"/>
                  <a:pt x="16200" y="20250"/>
                </a:cubicBezTo>
                <a:cubicBezTo>
                  <a:pt x="2700" y="20250"/>
                  <a:pt x="2700" y="20250"/>
                  <a:pt x="2700" y="20250"/>
                </a:cubicBezTo>
                <a:cubicBezTo>
                  <a:pt x="2025" y="20250"/>
                  <a:pt x="1350" y="19744"/>
                  <a:pt x="1350" y="18900"/>
                </a:cubicBezTo>
                <a:cubicBezTo>
                  <a:pt x="1350" y="5400"/>
                  <a:pt x="1350" y="5400"/>
                  <a:pt x="1350" y="5400"/>
                </a:cubicBezTo>
                <a:cubicBezTo>
                  <a:pt x="1350" y="4725"/>
                  <a:pt x="2025" y="4050"/>
                  <a:pt x="2700" y="4050"/>
                </a:cubicBezTo>
                <a:cubicBezTo>
                  <a:pt x="8269" y="4050"/>
                  <a:pt x="8269" y="4050"/>
                  <a:pt x="8269" y="4050"/>
                </a:cubicBezTo>
                <a:cubicBezTo>
                  <a:pt x="8269" y="4050"/>
                  <a:pt x="8438" y="4050"/>
                  <a:pt x="8775" y="4050"/>
                </a:cubicBezTo>
                <a:cubicBezTo>
                  <a:pt x="9113" y="4050"/>
                  <a:pt x="9450" y="3713"/>
                  <a:pt x="9450" y="3375"/>
                </a:cubicBezTo>
                <a:cubicBezTo>
                  <a:pt x="9450" y="3038"/>
                  <a:pt x="9113" y="2700"/>
                  <a:pt x="8775" y="2700"/>
                </a:cubicBezTo>
                <a:cubicBezTo>
                  <a:pt x="2025" y="2700"/>
                  <a:pt x="2025" y="2700"/>
                  <a:pt x="2025" y="2700"/>
                </a:cubicBezTo>
                <a:cubicBezTo>
                  <a:pt x="844" y="2700"/>
                  <a:pt x="0" y="3544"/>
                  <a:pt x="0" y="4725"/>
                </a:cubicBezTo>
                <a:cubicBezTo>
                  <a:pt x="0" y="19575"/>
                  <a:pt x="0" y="19575"/>
                  <a:pt x="0" y="19575"/>
                </a:cubicBezTo>
                <a:cubicBezTo>
                  <a:pt x="0" y="20756"/>
                  <a:pt x="844" y="21600"/>
                  <a:pt x="2025" y="21600"/>
                </a:cubicBezTo>
                <a:cubicBezTo>
                  <a:pt x="16875" y="21600"/>
                  <a:pt x="16875" y="21600"/>
                  <a:pt x="16875" y="21600"/>
                </a:cubicBezTo>
                <a:cubicBezTo>
                  <a:pt x="18056" y="21600"/>
                  <a:pt x="18900" y="20756"/>
                  <a:pt x="18900" y="19575"/>
                </a:cubicBezTo>
                <a:cubicBezTo>
                  <a:pt x="18900" y="12150"/>
                  <a:pt x="18900" y="12150"/>
                  <a:pt x="18900" y="12150"/>
                </a:cubicBezTo>
                <a:cubicBezTo>
                  <a:pt x="18900" y="11813"/>
                  <a:pt x="18562" y="11475"/>
                  <a:pt x="18225" y="11475"/>
                </a:cubicBezTo>
                <a:close/>
                <a:moveTo>
                  <a:pt x="20925" y="0"/>
                </a:moveTo>
                <a:cubicBezTo>
                  <a:pt x="14175" y="0"/>
                  <a:pt x="14175" y="0"/>
                  <a:pt x="14175" y="0"/>
                </a:cubicBezTo>
                <a:cubicBezTo>
                  <a:pt x="13838" y="0"/>
                  <a:pt x="13500" y="337"/>
                  <a:pt x="13500" y="675"/>
                </a:cubicBezTo>
                <a:cubicBezTo>
                  <a:pt x="13500" y="1012"/>
                  <a:pt x="13838" y="1350"/>
                  <a:pt x="14175" y="1350"/>
                </a:cubicBezTo>
                <a:cubicBezTo>
                  <a:pt x="19238" y="1350"/>
                  <a:pt x="19238" y="1350"/>
                  <a:pt x="19238" y="1350"/>
                </a:cubicBezTo>
                <a:cubicBezTo>
                  <a:pt x="10294" y="10294"/>
                  <a:pt x="10294" y="10294"/>
                  <a:pt x="10294" y="10294"/>
                </a:cubicBezTo>
                <a:cubicBezTo>
                  <a:pt x="9956" y="10631"/>
                  <a:pt x="9956" y="10969"/>
                  <a:pt x="10294" y="11306"/>
                </a:cubicBezTo>
                <a:cubicBezTo>
                  <a:pt x="10631" y="11475"/>
                  <a:pt x="10969" y="11475"/>
                  <a:pt x="11306" y="11306"/>
                </a:cubicBezTo>
                <a:cubicBezTo>
                  <a:pt x="20250" y="2363"/>
                  <a:pt x="20250" y="2363"/>
                  <a:pt x="20250" y="2363"/>
                </a:cubicBezTo>
                <a:cubicBezTo>
                  <a:pt x="20250" y="6750"/>
                  <a:pt x="20250" y="6750"/>
                  <a:pt x="20250" y="6750"/>
                </a:cubicBezTo>
                <a:cubicBezTo>
                  <a:pt x="20250" y="7088"/>
                  <a:pt x="20588" y="7425"/>
                  <a:pt x="20925" y="7425"/>
                </a:cubicBezTo>
                <a:cubicBezTo>
                  <a:pt x="21263" y="7425"/>
                  <a:pt x="21600" y="7088"/>
                  <a:pt x="21600" y="6750"/>
                </a:cubicBezTo>
                <a:cubicBezTo>
                  <a:pt x="21600" y="675"/>
                  <a:pt x="21600" y="675"/>
                  <a:pt x="21600" y="675"/>
                </a:cubicBezTo>
                <a:cubicBezTo>
                  <a:pt x="21600" y="337"/>
                  <a:pt x="21263" y="0"/>
                  <a:pt x="20925" y="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>
              <a:latin typeface="Arial"/>
              <a:cs typeface="Arial"/>
            </a:endParaRPr>
          </a:p>
        </p:txBody>
      </p: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99C855F-79FF-44A4-AB9D-2A5BED35FC5C}"/>
              </a:ext>
            </a:extLst>
          </p:cNvPr>
          <p:cNvSpPr/>
          <p:nvPr/>
        </p:nvSpPr>
        <p:spPr>
          <a:xfrm>
            <a:off x="9731905" y="4195026"/>
            <a:ext cx="551527" cy="55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8" h="21516" extrusionOk="0">
                <a:moveTo>
                  <a:pt x="21431" y="21265"/>
                </a:moveTo>
                <a:cubicBezTo>
                  <a:pt x="21094" y="21600"/>
                  <a:pt x="20588" y="21600"/>
                  <a:pt x="20419" y="21265"/>
                </a:cubicBezTo>
                <a:cubicBezTo>
                  <a:pt x="14513" y="15405"/>
                  <a:pt x="14513" y="15405"/>
                  <a:pt x="14513" y="15405"/>
                </a:cubicBezTo>
                <a:cubicBezTo>
                  <a:pt x="12994" y="16577"/>
                  <a:pt x="10969" y="17414"/>
                  <a:pt x="8775" y="17414"/>
                </a:cubicBezTo>
                <a:cubicBezTo>
                  <a:pt x="3881" y="17414"/>
                  <a:pt x="0" y="13563"/>
                  <a:pt x="0" y="8707"/>
                </a:cubicBezTo>
                <a:cubicBezTo>
                  <a:pt x="0" y="3851"/>
                  <a:pt x="3881" y="0"/>
                  <a:pt x="8775" y="0"/>
                </a:cubicBezTo>
                <a:cubicBezTo>
                  <a:pt x="13669" y="0"/>
                  <a:pt x="17550" y="3851"/>
                  <a:pt x="17550" y="8707"/>
                </a:cubicBezTo>
                <a:cubicBezTo>
                  <a:pt x="17550" y="10884"/>
                  <a:pt x="16706" y="12893"/>
                  <a:pt x="15525" y="14400"/>
                </a:cubicBezTo>
                <a:cubicBezTo>
                  <a:pt x="21431" y="20260"/>
                  <a:pt x="21431" y="20260"/>
                  <a:pt x="21431" y="20260"/>
                </a:cubicBezTo>
                <a:cubicBezTo>
                  <a:pt x="21600" y="20428"/>
                  <a:pt x="21600" y="20930"/>
                  <a:pt x="21431" y="21265"/>
                </a:cubicBezTo>
                <a:close/>
                <a:moveTo>
                  <a:pt x="8775" y="1340"/>
                </a:moveTo>
                <a:cubicBezTo>
                  <a:pt x="4725" y="1340"/>
                  <a:pt x="1350" y="4688"/>
                  <a:pt x="1350" y="8707"/>
                </a:cubicBezTo>
                <a:cubicBezTo>
                  <a:pt x="1350" y="12726"/>
                  <a:pt x="4725" y="16074"/>
                  <a:pt x="8775" y="16074"/>
                </a:cubicBezTo>
                <a:cubicBezTo>
                  <a:pt x="12825" y="16074"/>
                  <a:pt x="16200" y="12726"/>
                  <a:pt x="16200" y="8707"/>
                </a:cubicBezTo>
                <a:cubicBezTo>
                  <a:pt x="16200" y="4688"/>
                  <a:pt x="12825" y="1340"/>
                  <a:pt x="8775" y="134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>
              <a:latin typeface="Arial"/>
              <a:cs typeface="Arial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3CF0A86-9071-4828-990C-BE5FE100A504}"/>
              </a:ext>
            </a:extLst>
          </p:cNvPr>
          <p:cNvSpPr/>
          <p:nvPr/>
        </p:nvSpPr>
        <p:spPr>
          <a:xfrm>
            <a:off x="1909308" y="4195026"/>
            <a:ext cx="550046" cy="550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21221" y="19913"/>
                </a:moveTo>
                <a:cubicBezTo>
                  <a:pt x="20377" y="21262"/>
                  <a:pt x="14977" y="21600"/>
                  <a:pt x="10758" y="21600"/>
                </a:cubicBezTo>
                <a:cubicBezTo>
                  <a:pt x="6539" y="21600"/>
                  <a:pt x="1139" y="21262"/>
                  <a:pt x="127" y="19913"/>
                </a:cubicBezTo>
                <a:cubicBezTo>
                  <a:pt x="-42" y="19575"/>
                  <a:pt x="-42" y="19069"/>
                  <a:pt x="127" y="18731"/>
                </a:cubicBezTo>
                <a:cubicBezTo>
                  <a:pt x="971" y="16200"/>
                  <a:pt x="2658" y="15525"/>
                  <a:pt x="4008" y="15356"/>
                </a:cubicBezTo>
                <a:cubicBezTo>
                  <a:pt x="5189" y="15188"/>
                  <a:pt x="6202" y="14850"/>
                  <a:pt x="6708" y="14512"/>
                </a:cubicBezTo>
                <a:cubicBezTo>
                  <a:pt x="6708" y="14344"/>
                  <a:pt x="6708" y="13331"/>
                  <a:pt x="6708" y="12656"/>
                </a:cubicBezTo>
                <a:cubicBezTo>
                  <a:pt x="5527" y="11306"/>
                  <a:pt x="4683" y="9281"/>
                  <a:pt x="4683" y="7425"/>
                </a:cubicBezTo>
                <a:cubicBezTo>
                  <a:pt x="4683" y="3375"/>
                  <a:pt x="6708" y="0"/>
                  <a:pt x="10758" y="0"/>
                </a:cubicBezTo>
                <a:cubicBezTo>
                  <a:pt x="14808" y="0"/>
                  <a:pt x="16833" y="3375"/>
                  <a:pt x="16833" y="7425"/>
                </a:cubicBezTo>
                <a:cubicBezTo>
                  <a:pt x="16833" y="9281"/>
                  <a:pt x="15989" y="11306"/>
                  <a:pt x="14808" y="12656"/>
                </a:cubicBezTo>
                <a:cubicBezTo>
                  <a:pt x="14808" y="12994"/>
                  <a:pt x="14808" y="13331"/>
                  <a:pt x="14808" y="14512"/>
                </a:cubicBezTo>
                <a:cubicBezTo>
                  <a:pt x="15314" y="14850"/>
                  <a:pt x="16327" y="15188"/>
                  <a:pt x="17508" y="15356"/>
                </a:cubicBezTo>
                <a:cubicBezTo>
                  <a:pt x="18858" y="15525"/>
                  <a:pt x="20546" y="16200"/>
                  <a:pt x="21389" y="18731"/>
                </a:cubicBezTo>
                <a:cubicBezTo>
                  <a:pt x="21558" y="19069"/>
                  <a:pt x="21558" y="19575"/>
                  <a:pt x="21221" y="19913"/>
                </a:cubicBezTo>
                <a:close/>
                <a:moveTo>
                  <a:pt x="15483" y="7425"/>
                </a:moveTo>
                <a:cubicBezTo>
                  <a:pt x="15483" y="4050"/>
                  <a:pt x="13964" y="1350"/>
                  <a:pt x="10758" y="1350"/>
                </a:cubicBezTo>
                <a:cubicBezTo>
                  <a:pt x="7552" y="1350"/>
                  <a:pt x="6033" y="4050"/>
                  <a:pt x="6033" y="7425"/>
                </a:cubicBezTo>
                <a:cubicBezTo>
                  <a:pt x="6033" y="10125"/>
                  <a:pt x="8227" y="13500"/>
                  <a:pt x="10758" y="13500"/>
                </a:cubicBezTo>
                <a:cubicBezTo>
                  <a:pt x="13289" y="13500"/>
                  <a:pt x="15483" y="10125"/>
                  <a:pt x="15483" y="7425"/>
                </a:cubicBezTo>
                <a:close/>
                <a:moveTo>
                  <a:pt x="17171" y="16706"/>
                </a:moveTo>
                <a:cubicBezTo>
                  <a:pt x="15989" y="16537"/>
                  <a:pt x="14808" y="16031"/>
                  <a:pt x="14133" y="15694"/>
                </a:cubicBezTo>
                <a:cubicBezTo>
                  <a:pt x="13458" y="15356"/>
                  <a:pt x="13458" y="15356"/>
                  <a:pt x="13458" y="15356"/>
                </a:cubicBezTo>
                <a:cubicBezTo>
                  <a:pt x="13458" y="15356"/>
                  <a:pt x="13458" y="14512"/>
                  <a:pt x="13458" y="14006"/>
                </a:cubicBezTo>
                <a:cubicBezTo>
                  <a:pt x="12614" y="14512"/>
                  <a:pt x="11771" y="14850"/>
                  <a:pt x="10758" y="14850"/>
                </a:cubicBezTo>
                <a:cubicBezTo>
                  <a:pt x="9746" y="14850"/>
                  <a:pt x="8902" y="14512"/>
                  <a:pt x="8058" y="14006"/>
                </a:cubicBezTo>
                <a:cubicBezTo>
                  <a:pt x="8058" y="14512"/>
                  <a:pt x="8058" y="15356"/>
                  <a:pt x="8058" y="15356"/>
                </a:cubicBezTo>
                <a:cubicBezTo>
                  <a:pt x="7383" y="15694"/>
                  <a:pt x="7383" y="15694"/>
                  <a:pt x="7383" y="15694"/>
                </a:cubicBezTo>
                <a:cubicBezTo>
                  <a:pt x="6708" y="16031"/>
                  <a:pt x="5527" y="16537"/>
                  <a:pt x="4177" y="16706"/>
                </a:cubicBezTo>
                <a:cubicBezTo>
                  <a:pt x="3164" y="16875"/>
                  <a:pt x="2152" y="17213"/>
                  <a:pt x="1308" y="19069"/>
                </a:cubicBezTo>
                <a:cubicBezTo>
                  <a:pt x="1308" y="19237"/>
                  <a:pt x="2489" y="20250"/>
                  <a:pt x="10758" y="20250"/>
                </a:cubicBezTo>
                <a:cubicBezTo>
                  <a:pt x="19027" y="20250"/>
                  <a:pt x="20039" y="19237"/>
                  <a:pt x="20208" y="19069"/>
                </a:cubicBezTo>
                <a:cubicBezTo>
                  <a:pt x="19364" y="17213"/>
                  <a:pt x="18183" y="16875"/>
                  <a:pt x="17171" y="16706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>
              <a:latin typeface="Arial"/>
              <a:cs typeface="Arial"/>
            </a:endParaRPr>
          </a:p>
        </p:txBody>
      </p:sp>
      <p:sp>
        <p:nvSpPr>
          <p:cNvPr id="2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4C0382-0235-4272-89EE-EDB7CE28CCAC}"/>
              </a:ext>
            </a:extLst>
          </p:cNvPr>
          <p:cNvSpPr txBox="1"/>
          <p:nvPr/>
        </p:nvSpPr>
        <p:spPr>
          <a:xfrm>
            <a:off x="230655" y="2272773"/>
            <a:ext cx="4069352" cy="11628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Results will allow CPD to reference the crime patterns and reallocate the police force to better protect the people.</a:t>
            </a:r>
            <a:endParaRPr lang="zh-CN" sz="1600">
              <a:latin typeface="Arial"/>
              <a:ea typeface="+mn-lt"/>
              <a:cs typeface="+mn-lt"/>
            </a:endParaRPr>
          </a:p>
        </p:txBody>
      </p:sp>
      <p:sp>
        <p:nvSpPr>
          <p:cNvPr id="2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3BFC2D4-7398-4752-98D1-42BAC86B7D00}"/>
              </a:ext>
            </a:extLst>
          </p:cNvPr>
          <p:cNvSpPr txBox="1"/>
          <p:nvPr/>
        </p:nvSpPr>
        <p:spPr>
          <a:xfrm>
            <a:off x="282009" y="1598996"/>
            <a:ext cx="4020652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zh-CN" altLang="en-US" sz="2000">
                <a:solidFill>
                  <a:srgbClr val="E24B5E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Chicago Police Department(CPD)</a:t>
            </a:r>
          </a:p>
        </p:txBody>
      </p:sp>
      <p:sp>
        <p:nvSpPr>
          <p:cNvPr id="2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9344F19-F768-41F1-922F-380431C3E3D3}"/>
              </a:ext>
            </a:extLst>
          </p:cNvPr>
          <p:cNvSpPr txBox="1"/>
          <p:nvPr/>
        </p:nvSpPr>
        <p:spPr>
          <a:xfrm>
            <a:off x="8515992" y="2290773"/>
            <a:ext cx="3439352" cy="11610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/>
              <a:buChar char="•"/>
            </a:pPr>
            <a:r>
              <a:rPr lang="en-US" altLang="zh-CN" sz="1600">
                <a:latin typeface="Arial"/>
                <a:ea typeface="+mn-lt"/>
                <a:cs typeface="+mn-lt"/>
              </a:rPr>
              <a:t>Help estate companies better set the rates based on the dangerous level of the neighborhood</a:t>
            </a:r>
            <a:endParaRPr lang="zh-CN" altLang="en-US" sz="1600">
              <a:latin typeface="Arial"/>
              <a:ea typeface="+mn-lt"/>
              <a:cs typeface="+mn-lt"/>
            </a:endParaRPr>
          </a:p>
        </p:txBody>
      </p:sp>
      <p:sp>
        <p:nvSpPr>
          <p:cNvPr id="2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8986D187-4285-4DBD-938C-3276796A11AC}"/>
              </a:ext>
            </a:extLst>
          </p:cNvPr>
          <p:cNvSpPr txBox="1"/>
          <p:nvPr/>
        </p:nvSpPr>
        <p:spPr>
          <a:xfrm>
            <a:off x="8867775" y="1598996"/>
            <a:ext cx="2279791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zh-CN" altLang="en-US" sz="2000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Estate Companies</a:t>
            </a:r>
          </a:p>
        </p:txBody>
      </p:sp>
      <p:sp>
        <p:nvSpPr>
          <p:cNvPr id="2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D5AE4BC-95ED-405E-974C-3328254EF8C6}"/>
              </a:ext>
            </a:extLst>
          </p:cNvPr>
          <p:cNvSpPr txBox="1"/>
          <p:nvPr/>
        </p:nvSpPr>
        <p:spPr>
          <a:xfrm>
            <a:off x="4172323" y="3722803"/>
            <a:ext cx="4279352" cy="17578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Reminds citizens which community areas are dangerous in which time periods</a:t>
            </a:r>
            <a:endParaRPr lang="zh-CN" altLang="en-US" sz="1600">
              <a:latin typeface="Arial"/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600">
                <a:latin typeface="Arial"/>
                <a:ea typeface="+mn-lt"/>
                <a:cs typeface="+mn-lt"/>
              </a:rPr>
              <a:t>Reminds citizens of the high-frequency crime types recently</a:t>
            </a:r>
          </a:p>
          <a:p>
            <a:pPr>
              <a:lnSpc>
                <a:spcPct val="130000"/>
              </a:lnSpc>
            </a:pPr>
            <a:endParaRPr lang="en-US" altLang="zh-CN" sz="105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2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C278BC4-B4DA-4817-8E94-0A699158CE52}"/>
              </a:ext>
            </a:extLst>
          </p:cNvPr>
          <p:cNvSpPr txBox="1"/>
          <p:nvPr/>
        </p:nvSpPr>
        <p:spPr>
          <a:xfrm>
            <a:off x="5040263" y="3175026"/>
            <a:ext cx="2111476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zh-CN" altLang="en-US" sz="2000">
                <a:solidFill>
                  <a:srgbClr val="E24B5E"/>
                </a:solidFill>
                <a:latin typeface="Arial"/>
                <a:ea typeface="微软雅黑"/>
                <a:cs typeface="Arial"/>
              </a:rPr>
              <a:t>Chicago Citizens</a:t>
            </a:r>
          </a:p>
        </p:txBody>
      </p:sp>
      <p:pic>
        <p:nvPicPr>
          <p:cNvPr id="5" name="Graphic 10" descr="Group of people with solid fill">
            <a:extLst>
              <a:ext uri="{FF2B5EF4-FFF2-40B4-BE49-F238E27FC236}">
                <a16:creationId xmlns:a16="http://schemas.microsoft.com/office/drawing/2014/main" id="{D9DFB476-80DA-49CE-9842-29470B38F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7542" y="1496943"/>
            <a:ext cx="1364342" cy="1371599"/>
          </a:xfrm>
          <a:prstGeom prst="rect">
            <a:avLst/>
          </a:prstGeom>
        </p:spPr>
      </p:pic>
      <p:pic>
        <p:nvPicPr>
          <p:cNvPr id="11" name="Graphic 11" descr="City with solid fill">
            <a:extLst>
              <a:ext uri="{FF2B5EF4-FFF2-40B4-BE49-F238E27FC236}">
                <a16:creationId xmlns:a16="http://schemas.microsoft.com/office/drawing/2014/main" id="{86DC8D80-68C5-4B4F-84E8-08987ABB81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43142" y="3726543"/>
            <a:ext cx="1480457" cy="1480457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2B5F75A-83BD-4651-ADE8-AAADA2FE44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106" y="3723043"/>
            <a:ext cx="1588996" cy="1597063"/>
          </a:xfrm>
          <a:prstGeom prst="rect">
            <a:avLst/>
          </a:prstGeom>
        </p:spPr>
      </p:pic>
      <p:sp>
        <p:nvSpPr>
          <p:cNvPr id="2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BC446AD-4F33-3449-B76D-4AAD05EA42B4}"/>
              </a:ext>
            </a:extLst>
          </p:cNvPr>
          <p:cNvSpPr/>
          <p:nvPr/>
        </p:nvSpPr>
        <p:spPr>
          <a:xfrm>
            <a:off x="10366170" y="5833573"/>
            <a:ext cx="589515" cy="589515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2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E4B7B22-5BFF-7543-A85E-DF799226452B}"/>
              </a:ext>
            </a:extLst>
          </p:cNvPr>
          <p:cNvSpPr/>
          <p:nvPr/>
        </p:nvSpPr>
        <p:spPr>
          <a:xfrm>
            <a:off x="11053656" y="5244058"/>
            <a:ext cx="589515" cy="589515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014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9D3585-0741-4016-AF45-6242991B7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86439" cy="6858000"/>
          </a:xfrm>
          <a:prstGeom prst="rect">
            <a:avLst/>
          </a:prstGeom>
        </p:spPr>
      </p:pic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FF26B4C-8AED-1341-A432-EA5A5BE72358}"/>
              </a:ext>
            </a:extLst>
          </p:cNvPr>
          <p:cNvSpPr txBox="1"/>
          <p:nvPr/>
        </p:nvSpPr>
        <p:spPr>
          <a:xfrm>
            <a:off x="7311253" y="4696585"/>
            <a:ext cx="4138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Model and ETL Process</a:t>
            </a:r>
            <a:endParaRPr lang="zh-CN" altLang="en-US" sz="3600" b="1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A0AE2B5-3F35-F346-960C-564170E4E06C}"/>
              </a:ext>
            </a:extLst>
          </p:cNvPr>
          <p:cNvSpPr txBox="1"/>
          <p:nvPr/>
        </p:nvSpPr>
        <p:spPr>
          <a:xfrm>
            <a:off x="7311253" y="4036623"/>
            <a:ext cx="22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E24B5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Part.02</a:t>
            </a:r>
            <a:endParaRPr lang="zh-CN" altLang="en-US" sz="24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6493487-0E4B-E742-A935-EDB432C6181B}"/>
              </a:ext>
            </a:extLst>
          </p:cNvPr>
          <p:cNvCxnSpPr>
            <a:cxnSpLocks/>
          </p:cNvCxnSpPr>
          <p:nvPr/>
        </p:nvCxnSpPr>
        <p:spPr>
          <a:xfrm>
            <a:off x="7417270" y="4498288"/>
            <a:ext cx="322000" cy="0"/>
          </a:xfrm>
          <a:prstGeom prst="line">
            <a:avLst/>
          </a:prstGeom>
          <a:ln w="25400" cap="rnd">
            <a:solidFill>
              <a:srgbClr val="E24B5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66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422404"/>
            <a:ext cx="220991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Data Source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F9FA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cs typeface="Arial"/>
            </a:endParaRPr>
          </a:p>
        </p:txBody>
      </p:sp>
      <p:sp>
        <p:nvSpPr>
          <p:cNvPr id="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B73E1A9-3389-4289-9114-A88556D0F3D4}"/>
              </a:ext>
            </a:extLst>
          </p:cNvPr>
          <p:cNvSpPr/>
          <p:nvPr/>
        </p:nvSpPr>
        <p:spPr>
          <a:xfrm>
            <a:off x="6095999" y="0"/>
            <a:ext cx="6094019" cy="6858000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Arial"/>
              <a:cs typeface="Arial"/>
            </a:endParaRPr>
          </a:p>
        </p:txBody>
      </p:sp>
      <p:cxnSp>
        <p:nvCxnSpPr>
          <p:cNvPr id="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F5DCB4E-4420-4F86-A29D-72A7B3D5541A}"/>
              </a:ext>
            </a:extLst>
          </p:cNvPr>
          <p:cNvCxnSpPr>
            <a:cxnSpLocks/>
          </p:cNvCxnSpPr>
          <p:nvPr/>
        </p:nvCxnSpPr>
        <p:spPr>
          <a:xfrm>
            <a:off x="7942447" y="1962176"/>
            <a:ext cx="0" cy="605118"/>
          </a:xfrm>
          <a:prstGeom prst="line">
            <a:avLst/>
          </a:prstGeom>
          <a:ln w="20066">
            <a:solidFill>
              <a:srgbClr val="F9FA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D51D4CB-E40D-4DF2-BE8D-15FF369525FD}"/>
              </a:ext>
            </a:extLst>
          </p:cNvPr>
          <p:cNvSpPr/>
          <p:nvPr/>
        </p:nvSpPr>
        <p:spPr>
          <a:xfrm>
            <a:off x="8083640" y="2049581"/>
            <a:ext cx="430307" cy="430307"/>
          </a:xfrm>
          <a:prstGeom prst="ellipse">
            <a:avLst/>
          </a:prstGeom>
          <a:noFill/>
          <a:ln w="25400">
            <a:solidFill>
              <a:srgbClr val="F9FA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rgbClr val="F9FAFC"/>
                </a:solidFill>
                <a:latin typeface="Arial"/>
                <a:cs typeface="Arial"/>
              </a:rPr>
              <a:t>1</a:t>
            </a:r>
            <a:endParaRPr lang="zh-CN" altLang="en-US">
              <a:solidFill>
                <a:srgbClr val="F9FAFC"/>
              </a:solidFill>
              <a:latin typeface="Arial"/>
              <a:cs typeface="Arial"/>
            </a:endParaRPr>
          </a:p>
        </p:txBody>
      </p:sp>
      <p:sp>
        <p:nvSpPr>
          <p:cNvPr id="1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D811460-21BB-46D0-89CC-A2194F5475B5}"/>
              </a:ext>
            </a:extLst>
          </p:cNvPr>
          <p:cNvSpPr txBox="1"/>
          <p:nvPr/>
        </p:nvSpPr>
        <p:spPr>
          <a:xfrm>
            <a:off x="8634140" y="2049581"/>
            <a:ext cx="3292943" cy="379078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Remove "Case Number"</a:t>
            </a:r>
            <a:endParaRPr lang="en-US" altLang="zh-CN" sz="1600">
              <a:solidFill>
                <a:srgbClr val="F9FAFC"/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cxnSp>
        <p:nvCxn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DDE94DF-2C31-4223-A8DC-C8AC02C1116B}"/>
              </a:ext>
            </a:extLst>
          </p:cNvPr>
          <p:cNvCxnSpPr>
            <a:cxnSpLocks/>
          </p:cNvCxnSpPr>
          <p:nvPr/>
        </p:nvCxnSpPr>
        <p:spPr>
          <a:xfrm>
            <a:off x="7942447" y="2866449"/>
            <a:ext cx="0" cy="605118"/>
          </a:xfrm>
          <a:prstGeom prst="line">
            <a:avLst/>
          </a:prstGeom>
          <a:ln w="20066">
            <a:solidFill>
              <a:srgbClr val="F9FA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BFB19B-5EB0-4B98-93E9-95F09634DF6C}"/>
              </a:ext>
            </a:extLst>
          </p:cNvPr>
          <p:cNvSpPr/>
          <p:nvPr/>
        </p:nvSpPr>
        <p:spPr>
          <a:xfrm>
            <a:off x="8083640" y="2953854"/>
            <a:ext cx="430307" cy="430307"/>
          </a:xfrm>
          <a:prstGeom prst="ellipse">
            <a:avLst/>
          </a:prstGeom>
          <a:noFill/>
          <a:ln w="25400">
            <a:solidFill>
              <a:srgbClr val="F9FA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rgbClr val="F9FAFC"/>
                </a:solidFill>
                <a:latin typeface="Arial"/>
                <a:cs typeface="Arial"/>
              </a:rPr>
              <a:t>2</a:t>
            </a:r>
            <a:endParaRPr lang="zh-CN" altLang="en-US">
              <a:solidFill>
                <a:srgbClr val="F9FAFC"/>
              </a:solidFill>
              <a:latin typeface="Arial"/>
              <a:cs typeface="Arial"/>
            </a:endParaRPr>
          </a:p>
        </p:txBody>
      </p:sp>
      <p:sp>
        <p:nvSpPr>
          <p:cNvPr id="1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FAFA74A-D5DD-4D18-8384-9C6C46029C3F}"/>
              </a:ext>
            </a:extLst>
          </p:cNvPr>
          <p:cNvSpPr txBox="1"/>
          <p:nvPr/>
        </p:nvSpPr>
        <p:spPr>
          <a:xfrm>
            <a:off x="8655139" y="2965725"/>
            <a:ext cx="3166943" cy="379078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Parse "Date" </a:t>
            </a:r>
            <a:endParaRPr lang="en-US" altLang="zh-CN" sz="1600">
              <a:solidFill>
                <a:srgbClr val="F9FAFC"/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cxnSp>
        <p:nvCxn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9C7BA27-3BC5-4D58-8860-B3430DD7698B}"/>
              </a:ext>
            </a:extLst>
          </p:cNvPr>
          <p:cNvCxnSpPr>
            <a:cxnSpLocks/>
          </p:cNvCxnSpPr>
          <p:nvPr/>
        </p:nvCxnSpPr>
        <p:spPr>
          <a:xfrm>
            <a:off x="7942447" y="3770722"/>
            <a:ext cx="0" cy="605118"/>
          </a:xfrm>
          <a:prstGeom prst="line">
            <a:avLst/>
          </a:prstGeom>
          <a:ln w="20066">
            <a:solidFill>
              <a:srgbClr val="F9FA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D920ABB-3BBB-4B9A-8ECE-F69AF5E629E5}"/>
              </a:ext>
            </a:extLst>
          </p:cNvPr>
          <p:cNvSpPr/>
          <p:nvPr/>
        </p:nvSpPr>
        <p:spPr>
          <a:xfrm>
            <a:off x="8083640" y="3858127"/>
            <a:ext cx="430307" cy="430307"/>
          </a:xfrm>
          <a:prstGeom prst="ellipse">
            <a:avLst/>
          </a:prstGeom>
          <a:noFill/>
          <a:ln w="25400">
            <a:solidFill>
              <a:srgbClr val="F9FA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rgbClr val="F9FAFC"/>
                </a:solidFill>
                <a:latin typeface="Arial"/>
                <a:cs typeface="Arial"/>
              </a:rPr>
              <a:t>3</a:t>
            </a:r>
            <a:endParaRPr lang="zh-CN" altLang="en-US">
              <a:solidFill>
                <a:srgbClr val="F9FAFC"/>
              </a:solidFill>
              <a:latin typeface="Arial"/>
              <a:cs typeface="Arial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183C4FA0-0B3F-408F-B705-1F92A0E987AB}"/>
              </a:ext>
            </a:extLst>
          </p:cNvPr>
          <p:cNvSpPr txBox="1"/>
          <p:nvPr/>
        </p:nvSpPr>
        <p:spPr>
          <a:xfrm>
            <a:off x="8635849" y="3746684"/>
            <a:ext cx="3310943" cy="699166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Remove "X Coordinate" and "</a:t>
            </a:r>
            <a:br>
              <a:rPr lang="en-US" altLang="zh-CN" sz="1600">
                <a:latin typeface="Arial"/>
                <a:ea typeface="微软雅黑"/>
                <a:cs typeface="Arial"/>
              </a:rPr>
            </a:br>
            <a:r>
              <a:rPr lang="en-US" altLang="zh-CN" sz="1600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Y Coordinate"</a:t>
            </a:r>
            <a:endParaRPr lang="en-US" altLang="zh-CN" sz="1600">
              <a:solidFill>
                <a:srgbClr val="F9FAFC"/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cxnSp>
        <p:nvCxnSpPr>
          <p:cNvPr id="2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A5E4B4F-562F-4182-8AAE-F8F0853C1482}"/>
              </a:ext>
            </a:extLst>
          </p:cNvPr>
          <p:cNvCxnSpPr>
            <a:cxnSpLocks/>
          </p:cNvCxnSpPr>
          <p:nvPr/>
        </p:nvCxnSpPr>
        <p:spPr>
          <a:xfrm>
            <a:off x="7942447" y="4674994"/>
            <a:ext cx="0" cy="605118"/>
          </a:xfrm>
          <a:prstGeom prst="line">
            <a:avLst/>
          </a:prstGeom>
          <a:ln w="20066">
            <a:solidFill>
              <a:srgbClr val="F9FA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61E16DB-1DC6-4D2F-AFCD-A37F02E39540}"/>
              </a:ext>
            </a:extLst>
          </p:cNvPr>
          <p:cNvSpPr/>
          <p:nvPr/>
        </p:nvSpPr>
        <p:spPr>
          <a:xfrm>
            <a:off x="8083640" y="4762399"/>
            <a:ext cx="430307" cy="430307"/>
          </a:xfrm>
          <a:prstGeom prst="ellipse">
            <a:avLst/>
          </a:prstGeom>
          <a:noFill/>
          <a:ln w="25400">
            <a:solidFill>
              <a:srgbClr val="F9FA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rgbClr val="F9FAFC"/>
                </a:solidFill>
                <a:latin typeface="Arial"/>
                <a:cs typeface="Arial"/>
              </a:rPr>
              <a:t>4</a:t>
            </a:r>
            <a:endParaRPr lang="zh-CN" altLang="en-US">
              <a:solidFill>
                <a:srgbClr val="F9FAFC"/>
              </a:solidFill>
              <a:latin typeface="Arial"/>
              <a:cs typeface="Arial"/>
            </a:endParaRPr>
          </a:p>
        </p:txBody>
      </p:sp>
      <p:sp>
        <p:nvSpPr>
          <p:cNvPr id="2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E69CA1B-880F-4593-9F19-A78BDB3761DE}"/>
              </a:ext>
            </a:extLst>
          </p:cNvPr>
          <p:cNvSpPr txBox="1"/>
          <p:nvPr/>
        </p:nvSpPr>
        <p:spPr>
          <a:xfrm>
            <a:off x="8655139" y="4766283"/>
            <a:ext cx="3250943" cy="379078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rgbClr val="F9FAFC"/>
                </a:solidFill>
                <a:latin typeface="Arial"/>
                <a:ea typeface="微软雅黑"/>
                <a:cs typeface="Arial"/>
              </a:rPr>
              <a:t>Remove "Ward"  </a:t>
            </a:r>
            <a:endParaRPr lang="en-US" altLang="zh-CN" sz="1600">
              <a:solidFill>
                <a:srgbClr val="F9FAFC"/>
              </a:solidFill>
              <a:latin typeface="Arial"/>
              <a:ea typeface="微软雅黑" panose="020B0503020204020204" pitchFamily="34" charset="-122"/>
              <a:cs typeface="Arial"/>
            </a:endParaRPr>
          </a:p>
        </p:txBody>
      </p:sp>
      <p:sp>
        <p:nvSpPr>
          <p:cNvPr id="2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FC26E64-B5D8-4F37-862B-908243FEE67F}"/>
              </a:ext>
            </a:extLst>
          </p:cNvPr>
          <p:cNvSpPr txBox="1"/>
          <p:nvPr/>
        </p:nvSpPr>
        <p:spPr>
          <a:xfrm>
            <a:off x="6711235" y="351544"/>
            <a:ext cx="23822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Arial"/>
                <a:ea typeface="微软雅黑"/>
                <a:cs typeface="Arial"/>
              </a:rPr>
              <a:t>Data Cleaning</a:t>
            </a:r>
          </a:p>
        </p:txBody>
      </p:sp>
      <p:pic>
        <p:nvPicPr>
          <p:cNvPr id="4" name="Graphic 4" descr="Hourglass Finished with solid fill">
            <a:extLst>
              <a:ext uri="{FF2B5EF4-FFF2-40B4-BE49-F238E27FC236}">
                <a16:creationId xmlns:a16="http://schemas.microsoft.com/office/drawing/2014/main" id="{C9DD0FE9-DA77-45B9-BBB1-E3EB8F476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08962" y="3151094"/>
            <a:ext cx="914400" cy="914400"/>
          </a:xfrm>
          <a:prstGeom prst="rect">
            <a:avLst/>
          </a:prstGeom>
        </p:spPr>
      </p:pic>
      <p:pic>
        <p:nvPicPr>
          <p:cNvPr id="7" name="Picture 23">
            <a:extLst>
              <a:ext uri="{FF2B5EF4-FFF2-40B4-BE49-F238E27FC236}">
                <a16:creationId xmlns:a16="http://schemas.microsoft.com/office/drawing/2014/main" id="{61C29842-6CFC-4A0E-886D-5EA74FBE5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6625" y="2896263"/>
            <a:ext cx="2743200" cy="117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7298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39544"/>
            <a:ext cx="32577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000">
                <a:solidFill>
                  <a:srgbClr val="E24B5E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ETL Process</a:t>
            </a:r>
            <a:endParaRPr lang="zh-CN" altLang="en-US" sz="2000">
              <a:solidFill>
                <a:srgbClr val="E24B5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CB0313F-8738-4766-8DEA-0FC45B87AE4A}"/>
              </a:ext>
            </a:extLst>
          </p:cNvPr>
          <p:cNvSpPr/>
          <p:nvPr/>
        </p:nvSpPr>
        <p:spPr>
          <a:xfrm>
            <a:off x="378911" y="1482175"/>
            <a:ext cx="3306258" cy="4633491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altLang="zh-CN">
              <a:latin typeface="Arial"/>
              <a:ea typeface="等线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</p:txBody>
      </p: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FAA062A-2F0A-42BC-9D75-E104EFFC38E1}"/>
              </a:ext>
            </a:extLst>
          </p:cNvPr>
          <p:cNvSpPr txBox="1"/>
          <p:nvPr/>
        </p:nvSpPr>
        <p:spPr>
          <a:xfrm>
            <a:off x="1470713" y="1889954"/>
            <a:ext cx="1098541" cy="400110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 sz="2000" b="1">
                <a:solidFill>
                  <a:srgbClr val="F9FAFC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Extract</a:t>
            </a:r>
            <a:endParaRPr lang="zh-CN" altLang="en-US" sz="2000" b="1">
              <a:solidFill>
                <a:srgbClr val="F9FAFC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C7FCA1C-3570-4C30-8FC6-A61AA0EF6464}"/>
              </a:ext>
            </a:extLst>
          </p:cNvPr>
          <p:cNvSpPr txBox="1"/>
          <p:nvPr/>
        </p:nvSpPr>
        <p:spPr>
          <a:xfrm>
            <a:off x="5442820" y="2514407"/>
            <a:ext cx="1317904" cy="369332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>
                <a:solidFill>
                  <a:srgbClr val="F9FAFC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Transform</a:t>
            </a:r>
            <a:endParaRPr lang="zh-CN" altLang="en-US">
              <a:solidFill>
                <a:srgbClr val="F9FAFC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FA27069-78A8-4E83-A1B6-18C0970DB44F}"/>
              </a:ext>
            </a:extLst>
          </p:cNvPr>
          <p:cNvSpPr/>
          <p:nvPr/>
        </p:nvSpPr>
        <p:spPr>
          <a:xfrm>
            <a:off x="8391288" y="1484275"/>
            <a:ext cx="3313878" cy="4633491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zh-CN" sz="1600">
                <a:latin typeface="Arial"/>
                <a:ea typeface="等线"/>
                <a:cs typeface="Arial"/>
              </a:rPr>
              <a:t>After the transformation, load data into MySQL Workbench using command line</a:t>
            </a:r>
          </a:p>
        </p:txBody>
      </p:sp>
      <p:sp>
        <p:nvSpPr>
          <p:cNvPr id="2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082E78A-EBC1-4294-891A-2D1D0681DC7D}"/>
              </a:ext>
            </a:extLst>
          </p:cNvPr>
          <p:cNvSpPr txBox="1"/>
          <p:nvPr/>
        </p:nvSpPr>
        <p:spPr>
          <a:xfrm>
            <a:off x="9498956" y="1886519"/>
            <a:ext cx="1098541" cy="400110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 sz="2000" b="1">
                <a:solidFill>
                  <a:srgbClr val="F9FAFC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Load</a:t>
            </a:r>
            <a:endParaRPr lang="en-US" altLang="zh-CN" sz="2000" b="1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</p:txBody>
      </p:sp>
      <p:sp>
        <p:nvSpPr>
          <p:cNvPr id="3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DBF92BD5-4390-4C40-B9B9-35136FF9C05E}"/>
              </a:ext>
            </a:extLst>
          </p:cNvPr>
          <p:cNvSpPr/>
          <p:nvPr/>
        </p:nvSpPr>
        <p:spPr>
          <a:xfrm>
            <a:off x="9692400" y="4929360"/>
            <a:ext cx="711654" cy="880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85" y="16200"/>
                </a:moveTo>
                <a:cubicBezTo>
                  <a:pt x="5815" y="16200"/>
                  <a:pt x="5815" y="16200"/>
                  <a:pt x="5815" y="16200"/>
                </a:cubicBezTo>
                <a:cubicBezTo>
                  <a:pt x="5400" y="16200"/>
                  <a:pt x="4985" y="16538"/>
                  <a:pt x="4985" y="16875"/>
                </a:cubicBezTo>
                <a:cubicBezTo>
                  <a:pt x="4985" y="17213"/>
                  <a:pt x="5400" y="17550"/>
                  <a:pt x="5815" y="17550"/>
                </a:cubicBezTo>
                <a:cubicBezTo>
                  <a:pt x="15785" y="17550"/>
                  <a:pt x="15785" y="17550"/>
                  <a:pt x="15785" y="17550"/>
                </a:cubicBezTo>
                <a:cubicBezTo>
                  <a:pt x="16200" y="17550"/>
                  <a:pt x="16615" y="17213"/>
                  <a:pt x="16615" y="16875"/>
                </a:cubicBezTo>
                <a:cubicBezTo>
                  <a:pt x="16615" y="16538"/>
                  <a:pt x="16200" y="16200"/>
                  <a:pt x="15785" y="16200"/>
                </a:cubicBezTo>
                <a:close/>
                <a:moveTo>
                  <a:pt x="19108" y="3375"/>
                </a:moveTo>
                <a:cubicBezTo>
                  <a:pt x="17446" y="3375"/>
                  <a:pt x="17446" y="3375"/>
                  <a:pt x="17446" y="3375"/>
                </a:cubicBezTo>
                <a:cubicBezTo>
                  <a:pt x="17446" y="2700"/>
                  <a:pt x="16615" y="2025"/>
                  <a:pt x="15785" y="2025"/>
                </a:cubicBezTo>
                <a:cubicBezTo>
                  <a:pt x="14954" y="2025"/>
                  <a:pt x="14954" y="2025"/>
                  <a:pt x="14954" y="2025"/>
                </a:cubicBezTo>
                <a:cubicBezTo>
                  <a:pt x="14954" y="1350"/>
                  <a:pt x="14954" y="1350"/>
                  <a:pt x="14954" y="1350"/>
                </a:cubicBezTo>
                <a:cubicBezTo>
                  <a:pt x="14954" y="675"/>
                  <a:pt x="14123" y="0"/>
                  <a:pt x="13292" y="0"/>
                </a:cubicBezTo>
                <a:cubicBezTo>
                  <a:pt x="8308" y="0"/>
                  <a:pt x="8308" y="0"/>
                  <a:pt x="8308" y="0"/>
                </a:cubicBezTo>
                <a:cubicBezTo>
                  <a:pt x="7477" y="0"/>
                  <a:pt x="6646" y="675"/>
                  <a:pt x="6646" y="1350"/>
                </a:cubicBezTo>
                <a:cubicBezTo>
                  <a:pt x="6646" y="2025"/>
                  <a:pt x="6646" y="2025"/>
                  <a:pt x="6646" y="2025"/>
                </a:cubicBezTo>
                <a:cubicBezTo>
                  <a:pt x="5815" y="2025"/>
                  <a:pt x="5815" y="2025"/>
                  <a:pt x="5815" y="2025"/>
                </a:cubicBezTo>
                <a:cubicBezTo>
                  <a:pt x="4985" y="2025"/>
                  <a:pt x="4154" y="2700"/>
                  <a:pt x="4154" y="3375"/>
                </a:cubicBezTo>
                <a:cubicBezTo>
                  <a:pt x="2492" y="3375"/>
                  <a:pt x="2492" y="3375"/>
                  <a:pt x="2492" y="3375"/>
                </a:cubicBezTo>
                <a:cubicBezTo>
                  <a:pt x="1038" y="3375"/>
                  <a:pt x="0" y="4219"/>
                  <a:pt x="0" y="5400"/>
                </a:cubicBezTo>
                <a:cubicBezTo>
                  <a:pt x="0" y="19575"/>
                  <a:pt x="0" y="19575"/>
                  <a:pt x="0" y="19575"/>
                </a:cubicBezTo>
                <a:cubicBezTo>
                  <a:pt x="0" y="20756"/>
                  <a:pt x="1038" y="21600"/>
                  <a:pt x="2492" y="21600"/>
                </a:cubicBezTo>
                <a:cubicBezTo>
                  <a:pt x="19108" y="21600"/>
                  <a:pt x="19108" y="21600"/>
                  <a:pt x="19108" y="21600"/>
                </a:cubicBezTo>
                <a:cubicBezTo>
                  <a:pt x="20562" y="21600"/>
                  <a:pt x="21600" y="20756"/>
                  <a:pt x="21600" y="19575"/>
                </a:cubicBezTo>
                <a:cubicBezTo>
                  <a:pt x="21600" y="5400"/>
                  <a:pt x="21600" y="5400"/>
                  <a:pt x="21600" y="5400"/>
                </a:cubicBezTo>
                <a:cubicBezTo>
                  <a:pt x="21600" y="4219"/>
                  <a:pt x="20562" y="3375"/>
                  <a:pt x="19108" y="3375"/>
                </a:cubicBezTo>
                <a:close/>
                <a:moveTo>
                  <a:pt x="7062" y="3375"/>
                </a:moveTo>
                <a:cubicBezTo>
                  <a:pt x="8308" y="3375"/>
                  <a:pt x="8308" y="3375"/>
                  <a:pt x="8308" y="3375"/>
                </a:cubicBezTo>
                <a:cubicBezTo>
                  <a:pt x="8308" y="2700"/>
                  <a:pt x="8308" y="2700"/>
                  <a:pt x="8308" y="2700"/>
                </a:cubicBezTo>
                <a:cubicBezTo>
                  <a:pt x="8308" y="2025"/>
                  <a:pt x="9138" y="1350"/>
                  <a:pt x="9969" y="1350"/>
                </a:cubicBezTo>
                <a:cubicBezTo>
                  <a:pt x="11631" y="1350"/>
                  <a:pt x="11631" y="1350"/>
                  <a:pt x="11631" y="1350"/>
                </a:cubicBezTo>
                <a:cubicBezTo>
                  <a:pt x="12462" y="1350"/>
                  <a:pt x="13292" y="2025"/>
                  <a:pt x="13292" y="2700"/>
                </a:cubicBezTo>
                <a:cubicBezTo>
                  <a:pt x="13292" y="3375"/>
                  <a:pt x="13292" y="3375"/>
                  <a:pt x="13292" y="3375"/>
                </a:cubicBezTo>
                <a:cubicBezTo>
                  <a:pt x="14538" y="3375"/>
                  <a:pt x="14538" y="3375"/>
                  <a:pt x="14538" y="3375"/>
                </a:cubicBezTo>
                <a:cubicBezTo>
                  <a:pt x="15162" y="3375"/>
                  <a:pt x="15785" y="3881"/>
                  <a:pt x="15785" y="4388"/>
                </a:cubicBezTo>
                <a:cubicBezTo>
                  <a:pt x="15785" y="4894"/>
                  <a:pt x="15162" y="5400"/>
                  <a:pt x="14538" y="5400"/>
                </a:cubicBezTo>
                <a:cubicBezTo>
                  <a:pt x="7062" y="5400"/>
                  <a:pt x="7062" y="5400"/>
                  <a:pt x="7062" y="5400"/>
                </a:cubicBezTo>
                <a:cubicBezTo>
                  <a:pt x="6438" y="5400"/>
                  <a:pt x="5815" y="4894"/>
                  <a:pt x="5815" y="4388"/>
                </a:cubicBezTo>
                <a:cubicBezTo>
                  <a:pt x="5815" y="3881"/>
                  <a:pt x="6438" y="3375"/>
                  <a:pt x="7062" y="3375"/>
                </a:cubicBezTo>
                <a:close/>
                <a:moveTo>
                  <a:pt x="19938" y="18900"/>
                </a:moveTo>
                <a:cubicBezTo>
                  <a:pt x="19938" y="19744"/>
                  <a:pt x="19108" y="20250"/>
                  <a:pt x="18277" y="20250"/>
                </a:cubicBezTo>
                <a:cubicBezTo>
                  <a:pt x="3323" y="20250"/>
                  <a:pt x="3323" y="20250"/>
                  <a:pt x="3323" y="20250"/>
                </a:cubicBezTo>
                <a:cubicBezTo>
                  <a:pt x="2492" y="20250"/>
                  <a:pt x="1662" y="19744"/>
                  <a:pt x="1662" y="18900"/>
                </a:cubicBezTo>
                <a:cubicBezTo>
                  <a:pt x="1662" y="6075"/>
                  <a:pt x="1662" y="6075"/>
                  <a:pt x="1662" y="6075"/>
                </a:cubicBezTo>
                <a:cubicBezTo>
                  <a:pt x="1662" y="5400"/>
                  <a:pt x="2492" y="4725"/>
                  <a:pt x="3323" y="4725"/>
                </a:cubicBezTo>
                <a:cubicBezTo>
                  <a:pt x="4154" y="4725"/>
                  <a:pt x="4154" y="4725"/>
                  <a:pt x="4154" y="4725"/>
                </a:cubicBezTo>
                <a:cubicBezTo>
                  <a:pt x="4154" y="5400"/>
                  <a:pt x="4154" y="5400"/>
                  <a:pt x="4154" y="5400"/>
                </a:cubicBezTo>
                <a:cubicBezTo>
                  <a:pt x="4154" y="6244"/>
                  <a:pt x="4985" y="6750"/>
                  <a:pt x="5815" y="6750"/>
                </a:cubicBezTo>
                <a:cubicBezTo>
                  <a:pt x="15785" y="6750"/>
                  <a:pt x="15785" y="6750"/>
                  <a:pt x="15785" y="6750"/>
                </a:cubicBezTo>
                <a:cubicBezTo>
                  <a:pt x="16823" y="6750"/>
                  <a:pt x="17238" y="6075"/>
                  <a:pt x="17446" y="5400"/>
                </a:cubicBezTo>
                <a:cubicBezTo>
                  <a:pt x="17446" y="5231"/>
                  <a:pt x="17446" y="4894"/>
                  <a:pt x="17446" y="4725"/>
                </a:cubicBezTo>
                <a:cubicBezTo>
                  <a:pt x="18277" y="4725"/>
                  <a:pt x="18277" y="4725"/>
                  <a:pt x="18277" y="4725"/>
                </a:cubicBezTo>
                <a:cubicBezTo>
                  <a:pt x="19108" y="4725"/>
                  <a:pt x="19938" y="5400"/>
                  <a:pt x="19938" y="6075"/>
                </a:cubicBezTo>
                <a:cubicBezTo>
                  <a:pt x="19938" y="18900"/>
                  <a:pt x="19938" y="18900"/>
                  <a:pt x="19938" y="18900"/>
                </a:cubicBezTo>
                <a:close/>
                <a:moveTo>
                  <a:pt x="15785" y="12825"/>
                </a:moveTo>
                <a:cubicBezTo>
                  <a:pt x="5815" y="12825"/>
                  <a:pt x="5815" y="12825"/>
                  <a:pt x="5815" y="12825"/>
                </a:cubicBezTo>
                <a:cubicBezTo>
                  <a:pt x="5400" y="12825"/>
                  <a:pt x="4985" y="13162"/>
                  <a:pt x="4985" y="13500"/>
                </a:cubicBezTo>
                <a:cubicBezTo>
                  <a:pt x="4985" y="13838"/>
                  <a:pt x="5400" y="14175"/>
                  <a:pt x="5815" y="14175"/>
                </a:cubicBezTo>
                <a:cubicBezTo>
                  <a:pt x="15785" y="14175"/>
                  <a:pt x="15785" y="14175"/>
                  <a:pt x="15785" y="14175"/>
                </a:cubicBezTo>
                <a:cubicBezTo>
                  <a:pt x="16200" y="14175"/>
                  <a:pt x="16615" y="13838"/>
                  <a:pt x="16615" y="13500"/>
                </a:cubicBezTo>
                <a:cubicBezTo>
                  <a:pt x="16615" y="13162"/>
                  <a:pt x="16200" y="12825"/>
                  <a:pt x="15785" y="12825"/>
                </a:cubicBezTo>
                <a:close/>
                <a:moveTo>
                  <a:pt x="15785" y="9450"/>
                </a:moveTo>
                <a:cubicBezTo>
                  <a:pt x="5815" y="9450"/>
                  <a:pt x="5815" y="9450"/>
                  <a:pt x="5815" y="9450"/>
                </a:cubicBezTo>
                <a:cubicBezTo>
                  <a:pt x="5400" y="9450"/>
                  <a:pt x="4985" y="9788"/>
                  <a:pt x="4985" y="10125"/>
                </a:cubicBezTo>
                <a:cubicBezTo>
                  <a:pt x="4985" y="10462"/>
                  <a:pt x="5400" y="10800"/>
                  <a:pt x="5815" y="10800"/>
                </a:cubicBezTo>
                <a:cubicBezTo>
                  <a:pt x="15785" y="10800"/>
                  <a:pt x="15785" y="10800"/>
                  <a:pt x="15785" y="10800"/>
                </a:cubicBezTo>
                <a:cubicBezTo>
                  <a:pt x="16200" y="10800"/>
                  <a:pt x="16615" y="10462"/>
                  <a:pt x="16615" y="10125"/>
                </a:cubicBezTo>
                <a:cubicBezTo>
                  <a:pt x="16615" y="9788"/>
                  <a:pt x="16200" y="9450"/>
                  <a:pt x="15785" y="945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78350E6-E568-4AD5-9557-B1D160F128F9}"/>
              </a:ext>
            </a:extLst>
          </p:cNvPr>
          <p:cNvSpPr/>
          <p:nvPr/>
        </p:nvSpPr>
        <p:spPr>
          <a:xfrm>
            <a:off x="5504549" y="4358641"/>
            <a:ext cx="1101806" cy="1002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72" extrusionOk="0">
                <a:moveTo>
                  <a:pt x="14850" y="5040"/>
                </a:moveTo>
                <a:cubicBezTo>
                  <a:pt x="2025" y="5040"/>
                  <a:pt x="2025" y="5040"/>
                  <a:pt x="2025" y="5040"/>
                </a:cubicBezTo>
                <a:cubicBezTo>
                  <a:pt x="844" y="5040"/>
                  <a:pt x="0" y="6120"/>
                  <a:pt x="0" y="7200"/>
                </a:cubicBezTo>
                <a:cubicBezTo>
                  <a:pt x="0" y="15840"/>
                  <a:pt x="0" y="15840"/>
                  <a:pt x="0" y="15840"/>
                </a:cubicBezTo>
                <a:cubicBezTo>
                  <a:pt x="0" y="17100"/>
                  <a:pt x="844" y="18000"/>
                  <a:pt x="2025" y="18000"/>
                </a:cubicBezTo>
                <a:cubicBezTo>
                  <a:pt x="3375" y="18000"/>
                  <a:pt x="3375" y="18000"/>
                  <a:pt x="3375" y="18000"/>
                </a:cubicBezTo>
                <a:cubicBezTo>
                  <a:pt x="3375" y="19620"/>
                  <a:pt x="3375" y="19620"/>
                  <a:pt x="3375" y="19620"/>
                </a:cubicBezTo>
                <a:cubicBezTo>
                  <a:pt x="3544" y="20520"/>
                  <a:pt x="4556" y="21600"/>
                  <a:pt x="6075" y="20520"/>
                </a:cubicBezTo>
                <a:cubicBezTo>
                  <a:pt x="8606" y="18000"/>
                  <a:pt x="8606" y="18000"/>
                  <a:pt x="8606" y="18000"/>
                </a:cubicBezTo>
                <a:cubicBezTo>
                  <a:pt x="14850" y="18000"/>
                  <a:pt x="14850" y="18000"/>
                  <a:pt x="14850" y="18000"/>
                </a:cubicBezTo>
                <a:cubicBezTo>
                  <a:pt x="16031" y="18000"/>
                  <a:pt x="16875" y="17100"/>
                  <a:pt x="16875" y="15840"/>
                </a:cubicBezTo>
                <a:cubicBezTo>
                  <a:pt x="16875" y="7200"/>
                  <a:pt x="16875" y="7200"/>
                  <a:pt x="16875" y="7200"/>
                </a:cubicBezTo>
                <a:cubicBezTo>
                  <a:pt x="16875" y="6120"/>
                  <a:pt x="16031" y="5040"/>
                  <a:pt x="14850" y="5040"/>
                </a:cubicBezTo>
                <a:close/>
                <a:moveTo>
                  <a:pt x="15525" y="15120"/>
                </a:moveTo>
                <a:cubicBezTo>
                  <a:pt x="15525" y="16020"/>
                  <a:pt x="14850" y="16560"/>
                  <a:pt x="14175" y="16560"/>
                </a:cubicBezTo>
                <a:cubicBezTo>
                  <a:pt x="9788" y="16560"/>
                  <a:pt x="9788" y="16560"/>
                  <a:pt x="9788" y="16560"/>
                </a:cubicBezTo>
                <a:cubicBezTo>
                  <a:pt x="8269" y="16560"/>
                  <a:pt x="8269" y="16560"/>
                  <a:pt x="8269" y="16560"/>
                </a:cubicBezTo>
                <a:cubicBezTo>
                  <a:pt x="5231" y="19440"/>
                  <a:pt x="5231" y="19440"/>
                  <a:pt x="5231" y="19440"/>
                </a:cubicBezTo>
                <a:cubicBezTo>
                  <a:pt x="4725" y="19800"/>
                  <a:pt x="4725" y="18720"/>
                  <a:pt x="4725" y="18720"/>
                </a:cubicBezTo>
                <a:cubicBezTo>
                  <a:pt x="4725" y="17640"/>
                  <a:pt x="4725" y="17640"/>
                  <a:pt x="4725" y="17640"/>
                </a:cubicBezTo>
                <a:cubicBezTo>
                  <a:pt x="4725" y="17280"/>
                  <a:pt x="4725" y="16560"/>
                  <a:pt x="4725" y="16560"/>
                </a:cubicBezTo>
                <a:cubicBezTo>
                  <a:pt x="4725" y="16560"/>
                  <a:pt x="4388" y="16560"/>
                  <a:pt x="4050" y="16560"/>
                </a:cubicBezTo>
                <a:cubicBezTo>
                  <a:pt x="2700" y="16560"/>
                  <a:pt x="2700" y="16560"/>
                  <a:pt x="2700" y="16560"/>
                </a:cubicBezTo>
                <a:cubicBezTo>
                  <a:pt x="2025" y="16560"/>
                  <a:pt x="1350" y="16020"/>
                  <a:pt x="1350" y="15120"/>
                </a:cubicBezTo>
                <a:cubicBezTo>
                  <a:pt x="1350" y="7920"/>
                  <a:pt x="1350" y="7920"/>
                  <a:pt x="1350" y="7920"/>
                </a:cubicBezTo>
                <a:cubicBezTo>
                  <a:pt x="1350" y="7200"/>
                  <a:pt x="2025" y="6480"/>
                  <a:pt x="2700" y="6480"/>
                </a:cubicBezTo>
                <a:cubicBezTo>
                  <a:pt x="14175" y="6480"/>
                  <a:pt x="14175" y="6480"/>
                  <a:pt x="14175" y="6480"/>
                </a:cubicBezTo>
                <a:cubicBezTo>
                  <a:pt x="14850" y="6480"/>
                  <a:pt x="15525" y="7200"/>
                  <a:pt x="15525" y="7920"/>
                </a:cubicBezTo>
                <a:cubicBezTo>
                  <a:pt x="15525" y="15120"/>
                  <a:pt x="15525" y="15120"/>
                  <a:pt x="15525" y="15120"/>
                </a:cubicBezTo>
                <a:close/>
                <a:moveTo>
                  <a:pt x="19575" y="0"/>
                </a:moveTo>
                <a:cubicBezTo>
                  <a:pt x="7425" y="0"/>
                  <a:pt x="7425" y="0"/>
                  <a:pt x="7425" y="0"/>
                </a:cubicBezTo>
                <a:cubicBezTo>
                  <a:pt x="6244" y="0"/>
                  <a:pt x="5400" y="900"/>
                  <a:pt x="5400" y="2160"/>
                </a:cubicBezTo>
                <a:cubicBezTo>
                  <a:pt x="5400" y="3600"/>
                  <a:pt x="5400" y="3600"/>
                  <a:pt x="5400" y="3600"/>
                </a:cubicBezTo>
                <a:cubicBezTo>
                  <a:pt x="6750" y="3600"/>
                  <a:pt x="6750" y="3600"/>
                  <a:pt x="6750" y="3600"/>
                </a:cubicBezTo>
                <a:cubicBezTo>
                  <a:pt x="6750" y="2880"/>
                  <a:pt x="6750" y="2880"/>
                  <a:pt x="6750" y="2880"/>
                </a:cubicBezTo>
                <a:cubicBezTo>
                  <a:pt x="6750" y="2160"/>
                  <a:pt x="7425" y="1440"/>
                  <a:pt x="8100" y="1440"/>
                </a:cubicBezTo>
                <a:cubicBezTo>
                  <a:pt x="18900" y="1440"/>
                  <a:pt x="18900" y="1440"/>
                  <a:pt x="18900" y="1440"/>
                </a:cubicBezTo>
                <a:cubicBezTo>
                  <a:pt x="19575" y="1440"/>
                  <a:pt x="20250" y="2160"/>
                  <a:pt x="20250" y="2880"/>
                </a:cubicBezTo>
                <a:cubicBezTo>
                  <a:pt x="20250" y="10080"/>
                  <a:pt x="20250" y="10080"/>
                  <a:pt x="20250" y="10080"/>
                </a:cubicBezTo>
                <a:cubicBezTo>
                  <a:pt x="20250" y="10800"/>
                  <a:pt x="19575" y="11520"/>
                  <a:pt x="18900" y="11520"/>
                </a:cubicBezTo>
                <a:cubicBezTo>
                  <a:pt x="18225" y="11520"/>
                  <a:pt x="18225" y="11520"/>
                  <a:pt x="18225" y="11520"/>
                </a:cubicBezTo>
                <a:cubicBezTo>
                  <a:pt x="18225" y="12960"/>
                  <a:pt x="18225" y="12960"/>
                  <a:pt x="18225" y="12960"/>
                </a:cubicBezTo>
                <a:cubicBezTo>
                  <a:pt x="19575" y="12960"/>
                  <a:pt x="19575" y="12960"/>
                  <a:pt x="19575" y="12960"/>
                </a:cubicBezTo>
                <a:cubicBezTo>
                  <a:pt x="20756" y="12960"/>
                  <a:pt x="21600" y="12060"/>
                  <a:pt x="21600" y="10800"/>
                </a:cubicBezTo>
                <a:cubicBezTo>
                  <a:pt x="21600" y="2160"/>
                  <a:pt x="21600" y="2160"/>
                  <a:pt x="21600" y="2160"/>
                </a:cubicBezTo>
                <a:cubicBezTo>
                  <a:pt x="21600" y="900"/>
                  <a:pt x="20756" y="0"/>
                  <a:pt x="19575" y="0"/>
                </a:cubicBezTo>
                <a:close/>
                <a:moveTo>
                  <a:pt x="12150" y="9360"/>
                </a:moveTo>
                <a:cubicBezTo>
                  <a:pt x="4725" y="9360"/>
                  <a:pt x="4725" y="9360"/>
                  <a:pt x="4725" y="9360"/>
                </a:cubicBezTo>
                <a:cubicBezTo>
                  <a:pt x="4388" y="9360"/>
                  <a:pt x="4050" y="9720"/>
                  <a:pt x="4050" y="10080"/>
                </a:cubicBezTo>
                <a:cubicBezTo>
                  <a:pt x="4050" y="10440"/>
                  <a:pt x="4388" y="10800"/>
                  <a:pt x="4725" y="10800"/>
                </a:cubicBezTo>
                <a:cubicBezTo>
                  <a:pt x="12150" y="10800"/>
                  <a:pt x="12150" y="10800"/>
                  <a:pt x="12150" y="10800"/>
                </a:cubicBezTo>
                <a:cubicBezTo>
                  <a:pt x="12488" y="10800"/>
                  <a:pt x="12825" y="10440"/>
                  <a:pt x="12825" y="10080"/>
                </a:cubicBezTo>
                <a:cubicBezTo>
                  <a:pt x="12825" y="9720"/>
                  <a:pt x="12488" y="9360"/>
                  <a:pt x="12150" y="9360"/>
                </a:cubicBezTo>
                <a:close/>
                <a:moveTo>
                  <a:pt x="10800" y="12240"/>
                </a:moveTo>
                <a:cubicBezTo>
                  <a:pt x="4725" y="12240"/>
                  <a:pt x="4725" y="12240"/>
                  <a:pt x="4725" y="12240"/>
                </a:cubicBezTo>
                <a:cubicBezTo>
                  <a:pt x="4388" y="12240"/>
                  <a:pt x="4050" y="12600"/>
                  <a:pt x="4050" y="12960"/>
                </a:cubicBezTo>
                <a:cubicBezTo>
                  <a:pt x="4050" y="13500"/>
                  <a:pt x="4388" y="13680"/>
                  <a:pt x="4725" y="13680"/>
                </a:cubicBezTo>
                <a:cubicBezTo>
                  <a:pt x="10800" y="13680"/>
                  <a:pt x="10800" y="13680"/>
                  <a:pt x="10800" y="13680"/>
                </a:cubicBezTo>
                <a:cubicBezTo>
                  <a:pt x="11138" y="13680"/>
                  <a:pt x="11475" y="13500"/>
                  <a:pt x="11475" y="12960"/>
                </a:cubicBezTo>
                <a:cubicBezTo>
                  <a:pt x="11475" y="12600"/>
                  <a:pt x="11138" y="12240"/>
                  <a:pt x="10800" y="1224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B8642D68-F39E-4939-81E7-CF0ABBAECB78}"/>
              </a:ext>
            </a:extLst>
          </p:cNvPr>
          <p:cNvSpPr/>
          <p:nvPr/>
        </p:nvSpPr>
        <p:spPr>
          <a:xfrm>
            <a:off x="1702627" y="4978890"/>
            <a:ext cx="658826" cy="781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86" y="21600"/>
                </a:moveTo>
                <a:cubicBezTo>
                  <a:pt x="2314" y="21600"/>
                  <a:pt x="2314" y="21600"/>
                  <a:pt x="2314" y="21600"/>
                </a:cubicBezTo>
                <a:cubicBezTo>
                  <a:pt x="964" y="21600"/>
                  <a:pt x="0" y="20756"/>
                  <a:pt x="0" y="19575"/>
                </a:cubicBezTo>
                <a:cubicBezTo>
                  <a:pt x="0" y="7425"/>
                  <a:pt x="0" y="7425"/>
                  <a:pt x="0" y="7425"/>
                </a:cubicBezTo>
                <a:cubicBezTo>
                  <a:pt x="0" y="6244"/>
                  <a:pt x="964" y="5400"/>
                  <a:pt x="2314" y="5400"/>
                </a:cubicBezTo>
                <a:cubicBezTo>
                  <a:pt x="5400" y="5400"/>
                  <a:pt x="5400" y="5400"/>
                  <a:pt x="5400" y="5400"/>
                </a:cubicBezTo>
                <a:cubicBezTo>
                  <a:pt x="5400" y="4894"/>
                  <a:pt x="5400" y="4894"/>
                  <a:pt x="5400" y="4894"/>
                </a:cubicBezTo>
                <a:cubicBezTo>
                  <a:pt x="5400" y="2194"/>
                  <a:pt x="7714" y="0"/>
                  <a:pt x="10800" y="0"/>
                </a:cubicBezTo>
                <a:cubicBezTo>
                  <a:pt x="13886" y="0"/>
                  <a:pt x="16200" y="2194"/>
                  <a:pt x="16200" y="4894"/>
                </a:cubicBezTo>
                <a:cubicBezTo>
                  <a:pt x="16200" y="5400"/>
                  <a:pt x="16200" y="5400"/>
                  <a:pt x="16200" y="5400"/>
                </a:cubicBezTo>
                <a:cubicBezTo>
                  <a:pt x="19286" y="5400"/>
                  <a:pt x="19286" y="5400"/>
                  <a:pt x="19286" y="5400"/>
                </a:cubicBezTo>
                <a:cubicBezTo>
                  <a:pt x="20636" y="5400"/>
                  <a:pt x="21600" y="6244"/>
                  <a:pt x="21600" y="7425"/>
                </a:cubicBezTo>
                <a:cubicBezTo>
                  <a:pt x="21600" y="19575"/>
                  <a:pt x="21600" y="19575"/>
                  <a:pt x="21600" y="19575"/>
                </a:cubicBezTo>
                <a:cubicBezTo>
                  <a:pt x="21600" y="20756"/>
                  <a:pt x="20636" y="21600"/>
                  <a:pt x="19286" y="21600"/>
                </a:cubicBezTo>
                <a:close/>
                <a:moveTo>
                  <a:pt x="14657" y="4894"/>
                </a:moveTo>
                <a:cubicBezTo>
                  <a:pt x="14657" y="3038"/>
                  <a:pt x="13114" y="1350"/>
                  <a:pt x="10800" y="1350"/>
                </a:cubicBezTo>
                <a:cubicBezTo>
                  <a:pt x="8486" y="1350"/>
                  <a:pt x="6943" y="3038"/>
                  <a:pt x="6943" y="4894"/>
                </a:cubicBezTo>
                <a:cubicBezTo>
                  <a:pt x="6943" y="5400"/>
                  <a:pt x="6943" y="5400"/>
                  <a:pt x="6943" y="5400"/>
                </a:cubicBezTo>
                <a:cubicBezTo>
                  <a:pt x="14657" y="5400"/>
                  <a:pt x="14657" y="5400"/>
                  <a:pt x="14657" y="5400"/>
                </a:cubicBezTo>
                <a:cubicBezTo>
                  <a:pt x="14657" y="4894"/>
                  <a:pt x="14657" y="4894"/>
                  <a:pt x="14657" y="4894"/>
                </a:cubicBezTo>
                <a:close/>
                <a:moveTo>
                  <a:pt x="20057" y="8100"/>
                </a:moveTo>
                <a:cubicBezTo>
                  <a:pt x="20057" y="7425"/>
                  <a:pt x="19286" y="6750"/>
                  <a:pt x="18514" y="6750"/>
                </a:cubicBezTo>
                <a:cubicBezTo>
                  <a:pt x="16200" y="6750"/>
                  <a:pt x="16200" y="6750"/>
                  <a:pt x="16200" y="6750"/>
                </a:cubicBezTo>
                <a:cubicBezTo>
                  <a:pt x="16200" y="8944"/>
                  <a:pt x="16200" y="8944"/>
                  <a:pt x="16200" y="8944"/>
                </a:cubicBezTo>
                <a:cubicBezTo>
                  <a:pt x="16586" y="9281"/>
                  <a:pt x="16971" y="9619"/>
                  <a:pt x="16971" y="10125"/>
                </a:cubicBezTo>
                <a:cubicBezTo>
                  <a:pt x="16971" y="10969"/>
                  <a:pt x="16200" y="11475"/>
                  <a:pt x="15429" y="11475"/>
                </a:cubicBezTo>
                <a:cubicBezTo>
                  <a:pt x="14657" y="11475"/>
                  <a:pt x="13886" y="10969"/>
                  <a:pt x="13886" y="10125"/>
                </a:cubicBezTo>
                <a:cubicBezTo>
                  <a:pt x="13886" y="9619"/>
                  <a:pt x="14271" y="9281"/>
                  <a:pt x="14657" y="8944"/>
                </a:cubicBezTo>
                <a:cubicBezTo>
                  <a:pt x="14657" y="6750"/>
                  <a:pt x="14657" y="6750"/>
                  <a:pt x="14657" y="6750"/>
                </a:cubicBezTo>
                <a:cubicBezTo>
                  <a:pt x="6943" y="6750"/>
                  <a:pt x="6943" y="6750"/>
                  <a:pt x="6943" y="6750"/>
                </a:cubicBezTo>
                <a:cubicBezTo>
                  <a:pt x="6943" y="8944"/>
                  <a:pt x="6943" y="8944"/>
                  <a:pt x="6943" y="8944"/>
                </a:cubicBezTo>
                <a:cubicBezTo>
                  <a:pt x="7329" y="9281"/>
                  <a:pt x="7714" y="9619"/>
                  <a:pt x="7714" y="10125"/>
                </a:cubicBezTo>
                <a:cubicBezTo>
                  <a:pt x="7714" y="10969"/>
                  <a:pt x="6943" y="11475"/>
                  <a:pt x="6171" y="11475"/>
                </a:cubicBezTo>
                <a:cubicBezTo>
                  <a:pt x="5400" y="11475"/>
                  <a:pt x="4629" y="10969"/>
                  <a:pt x="4629" y="10125"/>
                </a:cubicBezTo>
                <a:cubicBezTo>
                  <a:pt x="4629" y="9619"/>
                  <a:pt x="5014" y="9281"/>
                  <a:pt x="5400" y="8944"/>
                </a:cubicBezTo>
                <a:cubicBezTo>
                  <a:pt x="5400" y="6750"/>
                  <a:pt x="5400" y="6750"/>
                  <a:pt x="5400" y="6750"/>
                </a:cubicBezTo>
                <a:cubicBezTo>
                  <a:pt x="3086" y="6750"/>
                  <a:pt x="3086" y="6750"/>
                  <a:pt x="3086" y="6750"/>
                </a:cubicBezTo>
                <a:cubicBezTo>
                  <a:pt x="2314" y="6750"/>
                  <a:pt x="1543" y="7425"/>
                  <a:pt x="1543" y="8100"/>
                </a:cubicBezTo>
                <a:cubicBezTo>
                  <a:pt x="1543" y="18900"/>
                  <a:pt x="1543" y="18900"/>
                  <a:pt x="1543" y="18900"/>
                </a:cubicBezTo>
                <a:cubicBezTo>
                  <a:pt x="1543" y="19744"/>
                  <a:pt x="2314" y="20250"/>
                  <a:pt x="3086" y="20250"/>
                </a:cubicBezTo>
                <a:cubicBezTo>
                  <a:pt x="18514" y="20250"/>
                  <a:pt x="18514" y="20250"/>
                  <a:pt x="18514" y="20250"/>
                </a:cubicBezTo>
                <a:cubicBezTo>
                  <a:pt x="19286" y="20250"/>
                  <a:pt x="20057" y="19744"/>
                  <a:pt x="20057" y="18900"/>
                </a:cubicBezTo>
                <a:cubicBezTo>
                  <a:pt x="20057" y="8100"/>
                  <a:pt x="20057" y="8100"/>
                  <a:pt x="20057" y="810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6A1C6F4-EFD1-9D41-AE4A-040B8544C363}"/>
              </a:ext>
            </a:extLst>
          </p:cNvPr>
          <p:cNvSpPr/>
          <p:nvPr/>
        </p:nvSpPr>
        <p:spPr>
          <a:xfrm>
            <a:off x="3870397" y="1479401"/>
            <a:ext cx="4373762" cy="4628645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altLang="zh-CN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zh-CN" sz="1600">
                <a:latin typeface="Arial" panose="020B0604020202020204" pitchFamily="34" charset="0"/>
                <a:ea typeface="等线"/>
                <a:cs typeface="Arial" panose="020B0604020202020204" pitchFamily="34" charset="0"/>
              </a:rPr>
              <a:t>Remove non-necessary columns </a:t>
            </a:r>
            <a:endParaRPr lang="zh-CN" altLang="en-US" sz="1600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zh-CN" sz="1600">
                <a:latin typeface="Arial" panose="020B0604020202020204" pitchFamily="34" charset="0"/>
                <a:ea typeface="等线"/>
                <a:cs typeface="Arial" panose="020B0604020202020204" pitchFamily="34" charset="0"/>
              </a:rPr>
              <a:t>Optimize columns for use </a:t>
            </a:r>
            <a:endParaRPr lang="zh-CN" altLang="en-US" sz="1600">
              <a:latin typeface="Arial" panose="020B0604020202020204" pitchFamily="34" charset="0"/>
              <a:ea typeface="等线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zh-CN" sz="1600">
                <a:latin typeface="Arial" panose="020B0604020202020204" pitchFamily="34" charset="0"/>
                <a:ea typeface="等线"/>
                <a:cs typeface="Arial" panose="020B0604020202020204" pitchFamily="34" charset="0"/>
              </a:rPr>
              <a:t>Normalization: divide the original excel file into several tables, each with a unique id</a:t>
            </a:r>
          </a:p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36EEE5B9-7A0E-D94E-A660-5CE3E2F2DFCB}"/>
              </a:ext>
            </a:extLst>
          </p:cNvPr>
          <p:cNvSpPr txBox="1"/>
          <p:nvPr/>
        </p:nvSpPr>
        <p:spPr>
          <a:xfrm>
            <a:off x="5280763" y="1889954"/>
            <a:ext cx="1554888" cy="400110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2000" b="1">
                <a:solidFill>
                  <a:srgbClr val="F9FAFC"/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Transform</a:t>
            </a:r>
            <a:endParaRPr lang="zh-CN" altLang="en-US" sz="2000" b="1">
              <a:solidFill>
                <a:srgbClr val="F9FAFC"/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33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D3B60CF-10F7-8447-88E2-18DF1CAE55C6}"/>
              </a:ext>
            </a:extLst>
          </p:cNvPr>
          <p:cNvSpPr/>
          <p:nvPr/>
        </p:nvSpPr>
        <p:spPr>
          <a:xfrm>
            <a:off x="5662262" y="4954017"/>
            <a:ext cx="873206" cy="7893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72" extrusionOk="0">
                <a:moveTo>
                  <a:pt x="14850" y="5040"/>
                </a:moveTo>
                <a:cubicBezTo>
                  <a:pt x="2025" y="5040"/>
                  <a:pt x="2025" y="5040"/>
                  <a:pt x="2025" y="5040"/>
                </a:cubicBezTo>
                <a:cubicBezTo>
                  <a:pt x="844" y="5040"/>
                  <a:pt x="0" y="6120"/>
                  <a:pt x="0" y="7200"/>
                </a:cubicBezTo>
                <a:cubicBezTo>
                  <a:pt x="0" y="15840"/>
                  <a:pt x="0" y="15840"/>
                  <a:pt x="0" y="15840"/>
                </a:cubicBezTo>
                <a:cubicBezTo>
                  <a:pt x="0" y="17100"/>
                  <a:pt x="844" y="18000"/>
                  <a:pt x="2025" y="18000"/>
                </a:cubicBezTo>
                <a:cubicBezTo>
                  <a:pt x="3375" y="18000"/>
                  <a:pt x="3375" y="18000"/>
                  <a:pt x="3375" y="18000"/>
                </a:cubicBezTo>
                <a:cubicBezTo>
                  <a:pt x="3375" y="19620"/>
                  <a:pt x="3375" y="19620"/>
                  <a:pt x="3375" y="19620"/>
                </a:cubicBezTo>
                <a:cubicBezTo>
                  <a:pt x="3544" y="20520"/>
                  <a:pt x="4556" y="21600"/>
                  <a:pt x="6075" y="20520"/>
                </a:cubicBezTo>
                <a:cubicBezTo>
                  <a:pt x="8606" y="18000"/>
                  <a:pt x="8606" y="18000"/>
                  <a:pt x="8606" y="18000"/>
                </a:cubicBezTo>
                <a:cubicBezTo>
                  <a:pt x="14850" y="18000"/>
                  <a:pt x="14850" y="18000"/>
                  <a:pt x="14850" y="18000"/>
                </a:cubicBezTo>
                <a:cubicBezTo>
                  <a:pt x="16031" y="18000"/>
                  <a:pt x="16875" y="17100"/>
                  <a:pt x="16875" y="15840"/>
                </a:cubicBezTo>
                <a:cubicBezTo>
                  <a:pt x="16875" y="7200"/>
                  <a:pt x="16875" y="7200"/>
                  <a:pt x="16875" y="7200"/>
                </a:cubicBezTo>
                <a:cubicBezTo>
                  <a:pt x="16875" y="6120"/>
                  <a:pt x="16031" y="5040"/>
                  <a:pt x="14850" y="5040"/>
                </a:cubicBezTo>
                <a:close/>
                <a:moveTo>
                  <a:pt x="15525" y="15120"/>
                </a:moveTo>
                <a:cubicBezTo>
                  <a:pt x="15525" y="16020"/>
                  <a:pt x="14850" y="16560"/>
                  <a:pt x="14175" y="16560"/>
                </a:cubicBezTo>
                <a:cubicBezTo>
                  <a:pt x="9788" y="16560"/>
                  <a:pt x="9788" y="16560"/>
                  <a:pt x="9788" y="16560"/>
                </a:cubicBezTo>
                <a:cubicBezTo>
                  <a:pt x="8269" y="16560"/>
                  <a:pt x="8269" y="16560"/>
                  <a:pt x="8269" y="16560"/>
                </a:cubicBezTo>
                <a:cubicBezTo>
                  <a:pt x="5231" y="19440"/>
                  <a:pt x="5231" y="19440"/>
                  <a:pt x="5231" y="19440"/>
                </a:cubicBezTo>
                <a:cubicBezTo>
                  <a:pt x="4725" y="19800"/>
                  <a:pt x="4725" y="18720"/>
                  <a:pt x="4725" y="18720"/>
                </a:cubicBezTo>
                <a:cubicBezTo>
                  <a:pt x="4725" y="17640"/>
                  <a:pt x="4725" y="17640"/>
                  <a:pt x="4725" y="17640"/>
                </a:cubicBezTo>
                <a:cubicBezTo>
                  <a:pt x="4725" y="17280"/>
                  <a:pt x="4725" y="16560"/>
                  <a:pt x="4725" y="16560"/>
                </a:cubicBezTo>
                <a:cubicBezTo>
                  <a:pt x="4725" y="16560"/>
                  <a:pt x="4388" y="16560"/>
                  <a:pt x="4050" y="16560"/>
                </a:cubicBezTo>
                <a:cubicBezTo>
                  <a:pt x="2700" y="16560"/>
                  <a:pt x="2700" y="16560"/>
                  <a:pt x="2700" y="16560"/>
                </a:cubicBezTo>
                <a:cubicBezTo>
                  <a:pt x="2025" y="16560"/>
                  <a:pt x="1350" y="16020"/>
                  <a:pt x="1350" y="15120"/>
                </a:cubicBezTo>
                <a:cubicBezTo>
                  <a:pt x="1350" y="7920"/>
                  <a:pt x="1350" y="7920"/>
                  <a:pt x="1350" y="7920"/>
                </a:cubicBezTo>
                <a:cubicBezTo>
                  <a:pt x="1350" y="7200"/>
                  <a:pt x="2025" y="6480"/>
                  <a:pt x="2700" y="6480"/>
                </a:cubicBezTo>
                <a:cubicBezTo>
                  <a:pt x="14175" y="6480"/>
                  <a:pt x="14175" y="6480"/>
                  <a:pt x="14175" y="6480"/>
                </a:cubicBezTo>
                <a:cubicBezTo>
                  <a:pt x="14850" y="6480"/>
                  <a:pt x="15525" y="7200"/>
                  <a:pt x="15525" y="7920"/>
                </a:cubicBezTo>
                <a:cubicBezTo>
                  <a:pt x="15525" y="15120"/>
                  <a:pt x="15525" y="15120"/>
                  <a:pt x="15525" y="15120"/>
                </a:cubicBezTo>
                <a:close/>
                <a:moveTo>
                  <a:pt x="19575" y="0"/>
                </a:moveTo>
                <a:cubicBezTo>
                  <a:pt x="7425" y="0"/>
                  <a:pt x="7425" y="0"/>
                  <a:pt x="7425" y="0"/>
                </a:cubicBezTo>
                <a:cubicBezTo>
                  <a:pt x="6244" y="0"/>
                  <a:pt x="5400" y="900"/>
                  <a:pt x="5400" y="2160"/>
                </a:cubicBezTo>
                <a:cubicBezTo>
                  <a:pt x="5400" y="3600"/>
                  <a:pt x="5400" y="3600"/>
                  <a:pt x="5400" y="3600"/>
                </a:cubicBezTo>
                <a:cubicBezTo>
                  <a:pt x="6750" y="3600"/>
                  <a:pt x="6750" y="3600"/>
                  <a:pt x="6750" y="3600"/>
                </a:cubicBezTo>
                <a:cubicBezTo>
                  <a:pt x="6750" y="2880"/>
                  <a:pt x="6750" y="2880"/>
                  <a:pt x="6750" y="2880"/>
                </a:cubicBezTo>
                <a:cubicBezTo>
                  <a:pt x="6750" y="2160"/>
                  <a:pt x="7425" y="1440"/>
                  <a:pt x="8100" y="1440"/>
                </a:cubicBezTo>
                <a:cubicBezTo>
                  <a:pt x="18900" y="1440"/>
                  <a:pt x="18900" y="1440"/>
                  <a:pt x="18900" y="1440"/>
                </a:cubicBezTo>
                <a:cubicBezTo>
                  <a:pt x="19575" y="1440"/>
                  <a:pt x="20250" y="2160"/>
                  <a:pt x="20250" y="2880"/>
                </a:cubicBezTo>
                <a:cubicBezTo>
                  <a:pt x="20250" y="10080"/>
                  <a:pt x="20250" y="10080"/>
                  <a:pt x="20250" y="10080"/>
                </a:cubicBezTo>
                <a:cubicBezTo>
                  <a:pt x="20250" y="10800"/>
                  <a:pt x="19575" y="11520"/>
                  <a:pt x="18900" y="11520"/>
                </a:cubicBezTo>
                <a:cubicBezTo>
                  <a:pt x="18225" y="11520"/>
                  <a:pt x="18225" y="11520"/>
                  <a:pt x="18225" y="11520"/>
                </a:cubicBezTo>
                <a:cubicBezTo>
                  <a:pt x="18225" y="12960"/>
                  <a:pt x="18225" y="12960"/>
                  <a:pt x="18225" y="12960"/>
                </a:cubicBezTo>
                <a:cubicBezTo>
                  <a:pt x="19575" y="12960"/>
                  <a:pt x="19575" y="12960"/>
                  <a:pt x="19575" y="12960"/>
                </a:cubicBezTo>
                <a:cubicBezTo>
                  <a:pt x="20756" y="12960"/>
                  <a:pt x="21600" y="12060"/>
                  <a:pt x="21600" y="10800"/>
                </a:cubicBezTo>
                <a:cubicBezTo>
                  <a:pt x="21600" y="2160"/>
                  <a:pt x="21600" y="2160"/>
                  <a:pt x="21600" y="2160"/>
                </a:cubicBezTo>
                <a:cubicBezTo>
                  <a:pt x="21600" y="900"/>
                  <a:pt x="20756" y="0"/>
                  <a:pt x="19575" y="0"/>
                </a:cubicBezTo>
                <a:close/>
                <a:moveTo>
                  <a:pt x="12150" y="9360"/>
                </a:moveTo>
                <a:cubicBezTo>
                  <a:pt x="4725" y="9360"/>
                  <a:pt x="4725" y="9360"/>
                  <a:pt x="4725" y="9360"/>
                </a:cubicBezTo>
                <a:cubicBezTo>
                  <a:pt x="4388" y="9360"/>
                  <a:pt x="4050" y="9720"/>
                  <a:pt x="4050" y="10080"/>
                </a:cubicBezTo>
                <a:cubicBezTo>
                  <a:pt x="4050" y="10440"/>
                  <a:pt x="4388" y="10800"/>
                  <a:pt x="4725" y="10800"/>
                </a:cubicBezTo>
                <a:cubicBezTo>
                  <a:pt x="12150" y="10800"/>
                  <a:pt x="12150" y="10800"/>
                  <a:pt x="12150" y="10800"/>
                </a:cubicBezTo>
                <a:cubicBezTo>
                  <a:pt x="12488" y="10800"/>
                  <a:pt x="12825" y="10440"/>
                  <a:pt x="12825" y="10080"/>
                </a:cubicBezTo>
                <a:cubicBezTo>
                  <a:pt x="12825" y="9720"/>
                  <a:pt x="12488" y="9360"/>
                  <a:pt x="12150" y="9360"/>
                </a:cubicBezTo>
                <a:close/>
                <a:moveTo>
                  <a:pt x="10800" y="12240"/>
                </a:moveTo>
                <a:cubicBezTo>
                  <a:pt x="4725" y="12240"/>
                  <a:pt x="4725" y="12240"/>
                  <a:pt x="4725" y="12240"/>
                </a:cubicBezTo>
                <a:cubicBezTo>
                  <a:pt x="4388" y="12240"/>
                  <a:pt x="4050" y="12600"/>
                  <a:pt x="4050" y="12960"/>
                </a:cubicBezTo>
                <a:cubicBezTo>
                  <a:pt x="4050" y="13500"/>
                  <a:pt x="4388" y="13680"/>
                  <a:pt x="4725" y="13680"/>
                </a:cubicBezTo>
                <a:cubicBezTo>
                  <a:pt x="10800" y="13680"/>
                  <a:pt x="10800" y="13680"/>
                  <a:pt x="10800" y="13680"/>
                </a:cubicBezTo>
                <a:cubicBezTo>
                  <a:pt x="11138" y="13680"/>
                  <a:pt x="11475" y="13500"/>
                  <a:pt x="11475" y="12960"/>
                </a:cubicBezTo>
                <a:cubicBezTo>
                  <a:pt x="11475" y="12600"/>
                  <a:pt x="11138" y="12240"/>
                  <a:pt x="10800" y="12240"/>
                </a:cubicBezTo>
                <a:close/>
              </a:path>
            </a:pathLst>
          </a:custGeom>
          <a:solidFill>
            <a:srgbClr val="F9FAFC"/>
          </a:solidFill>
          <a:ln w="12700">
            <a:miter lim="400000"/>
          </a:ln>
        </p:spPr>
        <p:txBody>
          <a:bodyPr lIns="22860" rIns="22860"/>
          <a:lstStyle/>
          <a:p>
            <a:pPr defTabSz="1219169">
              <a:defRPr sz="4800">
                <a:solidFill>
                  <a:srgbClr val="27282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50E32F8-5A45-4167-99D8-2F51AE309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063" y="3489092"/>
            <a:ext cx="1129553" cy="1190902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4A7FC7AA-7694-45FB-ABFA-0030952622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9790" y="3648336"/>
            <a:ext cx="1515989" cy="855440"/>
          </a:xfrm>
          <a:prstGeom prst="rect">
            <a:avLst/>
          </a:prstGeom>
        </p:spPr>
      </p:pic>
      <p:sp>
        <p:nvSpPr>
          <p:cNvPr id="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203B64F-8F12-48D4-A190-6B75137800FE}"/>
              </a:ext>
            </a:extLst>
          </p:cNvPr>
          <p:cNvSpPr txBox="1"/>
          <p:nvPr/>
        </p:nvSpPr>
        <p:spPr>
          <a:xfrm>
            <a:off x="453236" y="782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Crime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pic>
        <p:nvPicPr>
          <p:cNvPr id="2" name="Picture 23" descr="Logo&#10;&#10;Description automatically generated">
            <a:extLst>
              <a:ext uri="{FF2B5EF4-FFF2-40B4-BE49-F238E27FC236}">
                <a16:creationId xmlns:a16="http://schemas.microsoft.com/office/drawing/2014/main" id="{A227EA37-5319-4240-B0BE-1AF275D91F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900" y="2386885"/>
            <a:ext cx="2073564" cy="887486"/>
          </a:xfrm>
          <a:prstGeom prst="rect">
            <a:avLst/>
          </a:prstGeom>
        </p:spPr>
      </p:pic>
      <p:sp>
        <p:nvSpPr>
          <p:cNvPr id="3" name="Arrow: Curved Right 2">
            <a:extLst>
              <a:ext uri="{FF2B5EF4-FFF2-40B4-BE49-F238E27FC236}">
                <a16:creationId xmlns:a16="http://schemas.microsoft.com/office/drawing/2014/main" id="{50DDD453-C43F-42CB-8BB6-ED2439F698D3}"/>
              </a:ext>
            </a:extLst>
          </p:cNvPr>
          <p:cNvSpPr/>
          <p:nvPr/>
        </p:nvSpPr>
        <p:spPr>
          <a:xfrm rot="-1200000">
            <a:off x="1183596" y="3383423"/>
            <a:ext cx="727880" cy="116006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BE396FCA-307D-477D-973E-0038339DD8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9032" y="3650581"/>
            <a:ext cx="1224804" cy="109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7518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E910F234-FE63-4B4A-97A4-0C127DB51068}"/>
              </a:ext>
            </a:extLst>
          </p:cNvPr>
          <p:cNvSpPr txBox="1"/>
          <p:nvPr/>
        </p:nvSpPr>
        <p:spPr>
          <a:xfrm>
            <a:off x="453236" y="399544"/>
            <a:ext cx="228253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CN" altLang="en-US" sz="2000" b="1">
                <a:solidFill>
                  <a:srgbClr val="E24B5E"/>
                </a:solidFill>
                <a:latin typeface="微软雅黑"/>
                <a:ea typeface="微软雅黑"/>
              </a:rPr>
              <a:t>ER Diagram</a:t>
            </a: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C5854C6-9D48-4191-B60A-DAAE5B80634C}"/>
              </a:ext>
            </a:extLst>
          </p:cNvPr>
          <p:cNvSpPr/>
          <p:nvPr/>
        </p:nvSpPr>
        <p:spPr>
          <a:xfrm>
            <a:off x="1981" y="438520"/>
            <a:ext cx="225627" cy="617104"/>
          </a:xfrm>
          <a:prstGeom prst="rect">
            <a:avLst/>
          </a:prstGeom>
          <a:solidFill>
            <a:srgbClr val="30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2B2F535-31A7-4A56-BC84-B94272ADF91F}"/>
              </a:ext>
            </a:extLst>
          </p:cNvPr>
          <p:cNvSpPr/>
          <p:nvPr/>
        </p:nvSpPr>
        <p:spPr>
          <a:xfrm>
            <a:off x="227609" y="247650"/>
            <a:ext cx="150418" cy="998844"/>
          </a:xfrm>
          <a:prstGeom prst="rect">
            <a:avLst/>
          </a:prstGeom>
          <a:solidFill>
            <a:srgbClr val="E24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5A318911-D076-41E6-99AC-849CD757421F}"/>
              </a:ext>
            </a:extLst>
          </p:cNvPr>
          <p:cNvSpPr txBox="1"/>
          <p:nvPr/>
        </p:nvSpPr>
        <p:spPr>
          <a:xfrm>
            <a:off x="453236" y="782191"/>
            <a:ext cx="489192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/>
              </a:rPr>
              <a:t>Chicago Criminal Case Analysis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pic>
        <p:nvPicPr>
          <p:cNvPr id="3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79B692B-2B5F-4141-9551-E92CAD4BFF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71" t="14820" r="17300" b="14671"/>
          <a:stretch/>
        </p:blipFill>
        <p:spPr>
          <a:xfrm>
            <a:off x="2274662" y="1055624"/>
            <a:ext cx="7642676" cy="528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93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575</Words>
  <Application>Microsoft Macintosh PowerPoint</Application>
  <PresentationFormat>Widescreen</PresentationFormat>
  <Paragraphs>133</Paragraphs>
  <Slides>19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微软雅黑</vt:lpstr>
      <vt:lpstr>Arial</vt:lpstr>
      <vt:lpstr>Calibri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赵春波</dc:creator>
  <cp:lastModifiedBy>Dingying Zhang</cp:lastModifiedBy>
  <cp:revision>2</cp:revision>
  <dcterms:created xsi:type="dcterms:W3CDTF">2018-03-30T08:03:09Z</dcterms:created>
  <dcterms:modified xsi:type="dcterms:W3CDTF">2021-12-11T16:16:29Z</dcterms:modified>
</cp:coreProperties>
</file>